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3"/>
  </p:notesMasterIdLst>
  <p:sldIdLst>
    <p:sldId id="256" r:id="rId2"/>
    <p:sldId id="257" r:id="rId3"/>
    <p:sldId id="347" r:id="rId4"/>
    <p:sldId id="348" r:id="rId5"/>
    <p:sldId id="412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4467F9-16E1-4FAB-9FBB-0B58B4F7C7E6}">
  <a:tblStyle styleId="{914467F9-16E1-4FAB-9FBB-0B58B4F7C7E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dacc5fa1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28dacc5fa1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dacc5fa1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28dacc5fa1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/>
              <a:t>inv AK or AK decision/ rational after testing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" name="Google Shape;59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8dacc5fa1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28dacc5fa1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8dacc5fa1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28dacc5fa1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dacc5fa1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g28dacc5fa1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7" name="Google Shape;67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9" name="Google Shape;75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dacc5fa1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28dacc5fa1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6" name="Google Shape;77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6" name="Google Shape;806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7" name="Google Shape;817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8" name="Google Shape;888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4" name="Google Shape;904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6" name="Google Shape;956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6" name="Google Shape;966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6" name="Google Shape;976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6" name="Google Shape;986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6" name="Google Shape;996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2" name="Google Shape;1002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2" name="Google Shape;1012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2" name="Google Shape;1032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0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03.png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2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3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5.jpg"/><Relationship Id="rId5" Type="http://schemas.openxmlformats.org/officeDocument/2006/relationships/image" Target="../media/image11.jpg"/><Relationship Id="rId10" Type="http://schemas.openxmlformats.org/officeDocument/2006/relationships/image" Target="../media/image14.jpg"/><Relationship Id="rId4" Type="http://schemas.openxmlformats.org/officeDocument/2006/relationships/image" Target="../media/image2.jpg"/><Relationship Id="rId9" Type="http://schemas.openxmlformats.org/officeDocument/2006/relationships/image" Target="../media/image13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.png"/><Relationship Id="rId5" Type="http://schemas.openxmlformats.org/officeDocument/2006/relationships/image" Target="../media/image86.png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2400" y="41250"/>
            <a:ext cx="8520600" cy="30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de" sz="3880" b="1"/>
              <a:t>Revisiting the Correspondence</a:t>
            </a:r>
            <a:r>
              <a:rPr lang="de" sz="3880"/>
              <a:t> </a:t>
            </a:r>
            <a:endParaRPr sz="388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de" sz="2980"/>
              <a:t>between affective experience and psychophysiological reactivity</a:t>
            </a:r>
            <a:endParaRPr sz="2980"/>
          </a:p>
        </p:txBody>
      </p:sp>
      <p:sp>
        <p:nvSpPr>
          <p:cNvPr id="55" name="Google Shape;55;p13"/>
          <p:cNvSpPr/>
          <p:nvPr/>
        </p:nvSpPr>
        <p:spPr>
          <a:xfrm>
            <a:off x="1637725" y="3522825"/>
            <a:ext cx="57834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">
                <a:solidFill>
                  <a:srgbClr val="9E9E9E"/>
                </a:solidFill>
              </a:rPr>
              <a:t>Alina Koppold &amp; Carlos Ventura-Bort</a:t>
            </a:r>
            <a:endParaRPr>
              <a:solidFill>
                <a:srgbClr val="9E9E9E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">
                <a:solidFill>
                  <a:srgbClr val="9E9E9E"/>
                </a:solidFill>
              </a:rPr>
              <a:t>18/09/2023</a:t>
            </a:r>
            <a:endParaRPr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96775" y="79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Data, Tasks, and Models </a:t>
            </a:r>
            <a:endParaRPr/>
          </a:p>
        </p:txBody>
      </p:sp>
      <p:graphicFrame>
        <p:nvGraphicFramePr>
          <p:cNvPr id="170" name="Google Shape;170;p22"/>
          <p:cNvGraphicFramePr/>
          <p:nvPr/>
        </p:nvGraphicFramePr>
        <p:xfrm>
          <a:off x="96775" y="746863"/>
          <a:ext cx="6915750" cy="2548285"/>
        </p:xfrm>
        <a:graphic>
          <a:graphicData uri="http://schemas.openxmlformats.org/drawingml/2006/table">
            <a:tbl>
              <a:tblPr>
                <a:noFill/>
                <a:tableStyleId>{914467F9-16E1-4FAB-9FBB-0B58B4F7C7E6}</a:tableStyleId>
              </a:tblPr>
              <a:tblGrid>
                <a:gridCol w="11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67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b="1" u="none" strike="noStrike" cap="none">
                          <a:solidFill>
                            <a:schemeClr val="lt1"/>
                          </a:solidFill>
                        </a:rPr>
                        <a:t>Dataset 1: Ventura-Bort et al. 2022 (N total = 65)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8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58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b="1" u="none" strike="noStrike" cap="none"/>
                        <a:t>passive picture viewing task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b="1" u="none" strike="noStrike" cap="none"/>
                        <a:t>sound listening task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b="1" u="none" strike="noStrike" cap="none"/>
                        <a:t>imagery task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b="1" u="none" strike="noStrike" cap="none"/>
                        <a:t>models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b="1" u="none" strike="noStrike" cap="none"/>
                        <a:t>Alternative models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SCR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x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x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x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NN, invAK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" sz="1000" u="none" strike="noStrike" cap="none"/>
                        <a:t>(Time), Category (ne,pl, un), 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de" sz="1000" u="none" strike="noStrike" cap="none"/>
                        <a:t>Category 2 (non-arousing, arousing) Valence/arousal</a:t>
                      </a:r>
                      <a:endParaRPr sz="10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EMG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x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x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x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NN, AK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71" name="Google Shape;171;p22"/>
          <p:cNvGraphicFramePr/>
          <p:nvPr/>
        </p:nvGraphicFramePr>
        <p:xfrm>
          <a:off x="96825" y="3390275"/>
          <a:ext cx="6915750" cy="1493460"/>
        </p:xfrm>
        <a:graphic>
          <a:graphicData uri="http://schemas.openxmlformats.org/drawingml/2006/table">
            <a:tbl>
              <a:tblPr>
                <a:noFill/>
                <a:tableStyleId>{914467F9-16E1-4FAB-9FBB-0B58B4F7C7E6}</a:tableStyleId>
              </a:tblPr>
              <a:tblGrid>
                <a:gridCol w="11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b="1" u="none" strike="noStrike" cap="none">
                          <a:solidFill>
                            <a:schemeClr val="lt1"/>
                          </a:solidFill>
                        </a:rPr>
                        <a:t>Dataset 2: Koppold et al., 2023 (N total = 491)</a:t>
                      </a: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SCR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x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NN, invAK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000" u="none" strike="noStrike" cap="none">
                          <a:solidFill>
                            <a:schemeClr val="dk1"/>
                          </a:solidFill>
                        </a:rPr>
                        <a:t>(Time), Category (ne,pl, un), 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000" u="none" strike="noStrike" cap="none">
                          <a:solidFill>
                            <a:schemeClr val="dk1"/>
                          </a:solidFill>
                        </a:rPr>
                        <a:t>Category 2 (non-arousing, arousing) Valence/arousal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EMG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x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strike="noStrike" cap="none"/>
                        <a:t>NN, AK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2" name="Google Shape;172;p22"/>
          <p:cNvSpPr/>
          <p:nvPr/>
        </p:nvSpPr>
        <p:spPr>
          <a:xfrm>
            <a:off x="7105425" y="1484600"/>
            <a:ext cx="1543500" cy="1218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SCR/ EMG slopes (vector) +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amplitudes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7105425" y="3434575"/>
            <a:ext cx="1543500" cy="1218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SCR/ EMG only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amplitudes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7060425" y="1323225"/>
            <a:ext cx="1649100" cy="35451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360225" y="129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Skin Conductance Response as a correlate of arousal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6221" y="1279221"/>
            <a:ext cx="4489350" cy="32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/>
          <p:nvPr/>
        </p:nvSpPr>
        <p:spPr>
          <a:xfrm rot="1242542">
            <a:off x="2957552" y="1485475"/>
            <a:ext cx="841576" cy="17933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3570825" y="1451275"/>
            <a:ext cx="264300" cy="239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body" idx="1"/>
          </p:nvPr>
        </p:nvSpPr>
        <p:spPr>
          <a:xfrm>
            <a:off x="311700" y="7521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Which SCR score to use Vector or Amplitude?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 b="1"/>
              <a:t>Initial Question: </a:t>
            </a:r>
            <a:endParaRPr b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Is there an association between SCR vector (slope) or amplitudes?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434500" y="2448925"/>
            <a:ext cx="8393400" cy="1422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/>
              <a:t>This question was answered with the data from Ventura-Bort et al. (2022), since vector (slopes) and amplitudes are available in this dataset.</a:t>
            </a:r>
            <a:br>
              <a:rPr lang="de" sz="1600"/>
            </a:br>
            <a:br>
              <a:rPr lang="de" sz="1600"/>
            </a:br>
            <a:r>
              <a:rPr lang="de" sz="1600"/>
              <a:t>But: across all three tasks (picture viewing, sound listening, imagery).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Passive Picture Viewing Task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9862" y="572688"/>
            <a:ext cx="2890675" cy="20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99" y="572701"/>
            <a:ext cx="2843175" cy="20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3125" y="2603525"/>
            <a:ext cx="3508875" cy="25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69250" y="658863"/>
            <a:ext cx="3601077" cy="257218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6096500" y="3804875"/>
            <a:ext cx="22977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similarities between Vector- and Amplitude-based RSMs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1452" y="3266957"/>
            <a:ext cx="1600199" cy="261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Passive Sound Listening Task</a:t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6096500" y="3804875"/>
            <a:ext cx="22977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similarities between Vector- and Amplitude-based RSMs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2425" y="572700"/>
            <a:ext cx="3299426" cy="235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 rotWithShape="1">
          <a:blip r:embed="rId4">
            <a:alphaModFix/>
          </a:blip>
          <a:srcRect r="22190"/>
          <a:stretch/>
        </p:blipFill>
        <p:spPr>
          <a:xfrm>
            <a:off x="221725" y="532575"/>
            <a:ext cx="2654726" cy="2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0751" y="648438"/>
            <a:ext cx="3087349" cy="2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3440" y="2929425"/>
            <a:ext cx="2992382" cy="213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1452" y="3266957"/>
            <a:ext cx="1600199" cy="261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Imagery Task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6096500" y="3804875"/>
            <a:ext cx="22977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similarities between Vector- and Amplitude-based RSMs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5" y="474226"/>
            <a:ext cx="3639401" cy="259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 rotWithShape="1">
          <a:blip r:embed="rId4">
            <a:alphaModFix/>
          </a:blip>
          <a:srcRect l="18995"/>
          <a:stretch/>
        </p:blipFill>
        <p:spPr>
          <a:xfrm>
            <a:off x="2944050" y="474225"/>
            <a:ext cx="2777601" cy="244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6901" y="632925"/>
            <a:ext cx="3117549" cy="222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52598" y="2989175"/>
            <a:ext cx="3016050" cy="215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1452" y="3266957"/>
            <a:ext cx="1600199" cy="261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Initial Question: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Is there an association between SCR vector (slope) or amplitudes?</a:t>
            </a:r>
            <a:endParaRPr/>
          </a:p>
        </p:txBody>
      </p:sp>
      <p:sp>
        <p:nvSpPr>
          <p:cNvPr id="229" name="Google Shape;229;p28"/>
          <p:cNvSpPr txBox="1"/>
          <p:nvPr/>
        </p:nvSpPr>
        <p:spPr>
          <a:xfrm>
            <a:off x="819550" y="2103325"/>
            <a:ext cx="73863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→</a:t>
            </a:r>
            <a:r>
              <a:rPr lang="de" sz="1800">
                <a:solidFill>
                  <a:srgbClr val="0000FF"/>
                </a:solidFill>
              </a:rPr>
              <a:t> RSMs of SCR based on Vector are not similar to the RSMs matrices based on amplitudes.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819550" y="3130275"/>
            <a:ext cx="7386300" cy="9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→ </a:t>
            </a:r>
            <a:r>
              <a:rPr lang="de" sz="1800" b="1">
                <a:solidFill>
                  <a:schemeClr val="dk1"/>
                </a:solidFill>
              </a:rPr>
              <a:t>On which measure should we focus?</a:t>
            </a:r>
            <a:endParaRPr sz="1800" b="1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The most coherent across tasks.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">
                <a:solidFill>
                  <a:schemeClr val="dk1"/>
                </a:solidFill>
              </a:rPr>
              <a:t>(in the dataset of Koppold et al., 2023 only amplitudes are available)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/>
        </p:nvSpPr>
        <p:spPr>
          <a:xfrm>
            <a:off x="186300" y="447175"/>
            <a:ext cx="3300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Koppold et al., 2023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5800350" y="447175"/>
            <a:ext cx="3300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PPV Ventura-Bort et al., 2022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633475" y="2969375"/>
            <a:ext cx="2084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PSL Ventura-Bort et al., 2022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29"/>
          <p:cNvCxnSpPr/>
          <p:nvPr/>
        </p:nvCxnSpPr>
        <p:spPr>
          <a:xfrm>
            <a:off x="2770400" y="1285350"/>
            <a:ext cx="3344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29"/>
          <p:cNvCxnSpPr/>
          <p:nvPr/>
        </p:nvCxnSpPr>
        <p:spPr>
          <a:xfrm rot="10800000" flipH="1">
            <a:off x="2764088" y="1438950"/>
            <a:ext cx="6300" cy="25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29"/>
          <p:cNvCxnSpPr/>
          <p:nvPr/>
        </p:nvCxnSpPr>
        <p:spPr>
          <a:xfrm rot="10800000" flipH="1">
            <a:off x="2757300" y="1978450"/>
            <a:ext cx="3690900" cy="2738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1" name="Google Shape;24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8202" y="857548"/>
            <a:ext cx="2384700" cy="17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6519750" y="3536150"/>
            <a:ext cx="2241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000"/>
            </a:pPr>
            <a:r>
              <a:rPr lang="en-US" sz="1000" b="1" i="1" dirty="0">
                <a:solidFill>
                  <a:schemeClr val="dk1"/>
                </a:solidFill>
              </a:rPr>
              <a:t>To test for the similarities between SCR RSMs from different</a:t>
            </a:r>
          </a:p>
          <a:p>
            <a:pPr lvl="0">
              <a:buSzPts val="1000"/>
            </a:pPr>
            <a:r>
              <a:rPr lang="en-US" sz="1000" b="1" i="1" dirty="0">
                <a:solidFill>
                  <a:schemeClr val="dk1"/>
                </a:solidFill>
              </a:rPr>
              <a:t>tasks, we also compared the SCR RSMs for the PPV and PSL, which revealed no significant relation (r = .02, p = .73, BF10 = 0.01).</a:t>
            </a:r>
            <a:endParaRPr sz="1000" b="1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485" y="3349450"/>
            <a:ext cx="2384689" cy="17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3884325" y="1594713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 patterns across tasks and samples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760586" y="2259224"/>
            <a:ext cx="2762325" cy="8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2083" y="450598"/>
            <a:ext cx="2641745" cy="8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2150737">
            <a:off x="3427724" y="3118608"/>
            <a:ext cx="3498052" cy="110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8">
            <a:alphaModFix/>
          </a:blip>
          <a:srcRect l="12963" r="20418"/>
          <a:stretch/>
        </p:blipFill>
        <p:spPr>
          <a:xfrm>
            <a:off x="735850" y="797750"/>
            <a:ext cx="1811524" cy="194236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 rot="-5400000">
            <a:off x="-2190750" y="2155050"/>
            <a:ext cx="51792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220"/>
              <a:t>Comparison across data sets and tasks</a:t>
            </a:r>
            <a:endParaRPr sz="2220"/>
          </a:p>
        </p:txBody>
      </p:sp>
      <p:sp>
        <p:nvSpPr>
          <p:cNvPr id="250" name="Google Shape;250;p29"/>
          <p:cNvSpPr/>
          <p:nvPr/>
        </p:nvSpPr>
        <p:spPr>
          <a:xfrm>
            <a:off x="562800" y="2582603"/>
            <a:ext cx="8018400" cy="1194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 dirty="0"/>
              <a:t>conclusion</a:t>
            </a:r>
            <a:r>
              <a:rPr lang="de" dirty="0"/>
              <a:t>: the Amplitude-based RSM is a more reliable measure than the Vector-based measure.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Research Questions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What is the similarity between physiological reactivity during affective processing tasks with the affective dimensions of valence and arousal?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 sz="1500"/>
              <a:t>Two measures: </a:t>
            </a:r>
            <a:endParaRPr sz="1500"/>
          </a:p>
        </p:txBody>
      </p:sp>
      <p:pic>
        <p:nvPicPr>
          <p:cNvPr id="257" name="Google Shape;25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201" y="3433250"/>
            <a:ext cx="1480499" cy="13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8499" y="3343700"/>
            <a:ext cx="1934781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/>
          <p:nvPr/>
        </p:nvSpPr>
        <p:spPr>
          <a:xfrm>
            <a:off x="571525" y="2337200"/>
            <a:ext cx="2994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Skin Conductance Response as a correlate of arousal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60" name="Google Shape;260;p30"/>
          <p:cNvSpPr/>
          <p:nvPr/>
        </p:nvSpPr>
        <p:spPr>
          <a:xfrm>
            <a:off x="4875875" y="2337200"/>
            <a:ext cx="2994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Startle blink reflex as a correlate of valence 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571675" y="2337200"/>
            <a:ext cx="2994000" cy="25902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4595375" y="1886125"/>
            <a:ext cx="3555000" cy="3150000"/>
          </a:xfrm>
          <a:prstGeom prst="rect">
            <a:avLst/>
          </a:prstGeom>
          <a:solidFill>
            <a:srgbClr val="FFFFFF">
              <a:alpha val="67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2. Which Model of Arousal (rating) shows a stronger correspondence with RSMs of SCR?</a:t>
            </a:r>
            <a:endParaRPr/>
          </a:p>
        </p:txBody>
      </p:sp>
      <p:pic>
        <p:nvPicPr>
          <p:cNvPr id="268" name="Google Shape;268;p31"/>
          <p:cNvPicPr preferRelativeResize="0"/>
          <p:nvPr/>
        </p:nvPicPr>
        <p:blipFill rotWithShape="1">
          <a:blip r:embed="rId3">
            <a:alphaModFix/>
          </a:blip>
          <a:srcRect l="7415" b="22171"/>
          <a:stretch/>
        </p:blipFill>
        <p:spPr>
          <a:xfrm>
            <a:off x="921625" y="2390200"/>
            <a:ext cx="2311825" cy="23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4">
            <a:alphaModFix/>
          </a:blip>
          <a:srcRect l="26227" t="5712" r="24574" b="21047"/>
          <a:stretch/>
        </p:blipFill>
        <p:spPr>
          <a:xfrm>
            <a:off x="5497068" y="2396412"/>
            <a:ext cx="2263018" cy="23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311688" y="1900800"/>
            <a:ext cx="3220200" cy="495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Nearest Neighbors (NN) model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4866300" y="1900800"/>
            <a:ext cx="3966000" cy="49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Anna-Karenina Effect (AK or invAK)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336331" y="1207583"/>
            <a:ext cx="8436194" cy="313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342900" marR="0" lvl="2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❖"/>
            </a:pPr>
            <a:r>
              <a:rPr lang="de" sz="2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Affect</a:t>
            </a:r>
            <a:r>
              <a:rPr lang="de" sz="2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the general sense of feeling experienced throughout each day, characterized by two features: valence and arousal (Barrett &amp; Russell, 1999).</a:t>
            </a:r>
            <a:endParaRPr/>
          </a:p>
          <a:p>
            <a:pPr marL="342900" marR="0" lvl="2" indent="-2095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None/>
            </a:pPr>
            <a:endParaRPr sz="2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28700" marR="0" lvl="4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▪"/>
            </a:pPr>
            <a:r>
              <a:rPr lang="de" sz="2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Valence</a:t>
            </a:r>
            <a:r>
              <a:rPr lang="de" sz="2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hedonic value (ranging from pleasant to unpleasant)</a:t>
            </a:r>
            <a:endParaRPr/>
          </a:p>
          <a:p>
            <a:pPr marL="1028700" marR="0" lvl="4" indent="-3429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▪"/>
            </a:pPr>
            <a:r>
              <a:rPr lang="de" sz="2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Arousal</a:t>
            </a:r>
            <a:r>
              <a:rPr lang="de" sz="2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degree of activation (ranging from calm to active, </a:t>
            </a:r>
            <a:endParaRPr/>
          </a:p>
          <a:p>
            <a:pPr marL="685800" marR="0" lvl="4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excited).</a:t>
            </a:r>
            <a:endParaRPr/>
          </a:p>
          <a:p>
            <a:pPr marL="0" marR="0" lvl="2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8614"/>
              <a:buNone/>
            </a:pPr>
            <a:r>
              <a:rPr lang="de"/>
              <a:t>Comparison between RSMs of SCR and NN and invAK </a:t>
            </a:r>
            <a:br>
              <a:rPr lang="de"/>
            </a:br>
            <a:r>
              <a:rPr lang="de" sz="2244">
                <a:solidFill>
                  <a:srgbClr val="9E9E9E"/>
                </a:solidFill>
              </a:rPr>
              <a:t>Data: Koppold et al., 2023</a:t>
            </a:r>
            <a:endParaRPr sz="2244">
              <a:solidFill>
                <a:srgbClr val="9E9E9E"/>
              </a:solidFill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3">
            <a:alphaModFix/>
          </a:blip>
          <a:srcRect l="18558" r="19559"/>
          <a:stretch/>
        </p:blipFill>
        <p:spPr>
          <a:xfrm>
            <a:off x="0" y="1705175"/>
            <a:ext cx="1810650" cy="20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4">
            <a:alphaModFix/>
          </a:blip>
          <a:srcRect l="20497" r="17608"/>
          <a:stretch/>
        </p:blipFill>
        <p:spPr>
          <a:xfrm>
            <a:off x="1871663" y="1015100"/>
            <a:ext cx="1562087" cy="180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5">
            <a:alphaModFix/>
          </a:blip>
          <a:srcRect l="21358" r="14191"/>
          <a:stretch/>
        </p:blipFill>
        <p:spPr>
          <a:xfrm>
            <a:off x="1810650" y="3020713"/>
            <a:ext cx="1771325" cy="196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59475" y="1214975"/>
            <a:ext cx="2112251" cy="15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9850" y="3175075"/>
            <a:ext cx="2112251" cy="15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79450" y="2960987"/>
            <a:ext cx="2711701" cy="19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08700" y="1015100"/>
            <a:ext cx="2682449" cy="191602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4041300" y="6885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6538925" y="6885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075"/>
              <a:buNone/>
            </a:pPr>
            <a:r>
              <a:rPr lang="de"/>
              <a:t>Regression NN and invAK Models: </a:t>
            </a:r>
            <a:r>
              <a:rPr lang="de" sz="2355">
                <a:solidFill>
                  <a:srgbClr val="9E9E9E"/>
                </a:solidFill>
              </a:rPr>
              <a:t>Data Koppold et al., 2023</a:t>
            </a:r>
            <a:endParaRPr sz="2355">
              <a:solidFill>
                <a:srgbClr val="9E9E9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3">
            <a:alphaModFix/>
          </a:blip>
          <a:srcRect r="50580"/>
          <a:stretch/>
        </p:blipFill>
        <p:spPr>
          <a:xfrm>
            <a:off x="1869902" y="2847525"/>
            <a:ext cx="1446030" cy="20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l="49589"/>
          <a:stretch/>
        </p:blipFill>
        <p:spPr>
          <a:xfrm>
            <a:off x="1869900" y="660412"/>
            <a:ext cx="1572026" cy="222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 rotWithShape="1">
          <a:blip r:embed="rId4">
            <a:alphaModFix/>
          </a:blip>
          <a:srcRect t="45675"/>
          <a:stretch/>
        </p:blipFill>
        <p:spPr>
          <a:xfrm>
            <a:off x="3655925" y="1162325"/>
            <a:ext cx="2733313" cy="10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 rotWithShape="1">
          <a:blip r:embed="rId4">
            <a:alphaModFix/>
          </a:blip>
          <a:srcRect b="49748"/>
          <a:stretch/>
        </p:blipFill>
        <p:spPr>
          <a:xfrm>
            <a:off x="3611812" y="3254098"/>
            <a:ext cx="2954949" cy="10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 rotWithShape="1">
          <a:blip r:embed="rId5">
            <a:alphaModFix/>
          </a:blip>
          <a:srcRect l="20335" r="20394"/>
          <a:stretch/>
        </p:blipFill>
        <p:spPr>
          <a:xfrm>
            <a:off x="60125" y="1689925"/>
            <a:ext cx="1734274" cy="20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 rotWithShape="1">
          <a:blip r:embed="rId6">
            <a:alphaModFix/>
          </a:blip>
          <a:srcRect r="49333"/>
          <a:stretch/>
        </p:blipFill>
        <p:spPr>
          <a:xfrm>
            <a:off x="7111076" y="2887875"/>
            <a:ext cx="1572026" cy="2216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3"/>
          <p:cNvPicPr preferRelativeResize="0"/>
          <p:nvPr/>
        </p:nvPicPr>
        <p:blipFill rotWithShape="1">
          <a:blip r:embed="rId6">
            <a:alphaModFix/>
          </a:blip>
          <a:srcRect l="50409"/>
          <a:stretch/>
        </p:blipFill>
        <p:spPr>
          <a:xfrm>
            <a:off x="7151675" y="935775"/>
            <a:ext cx="1383198" cy="19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/>
        </p:nvSpPr>
        <p:spPr>
          <a:xfrm>
            <a:off x="4031450" y="5949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6529075" y="5949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 dirty="0"/>
              <a:t>Does the invAK model predict SCR beyond other models?</a:t>
            </a:r>
            <a:endParaRPr dirty="0"/>
          </a:p>
        </p:txBody>
      </p:sp>
      <p:sp>
        <p:nvSpPr>
          <p:cNvPr id="305" name="Google Shape;305;p34"/>
          <p:cNvSpPr txBox="1"/>
          <p:nvPr/>
        </p:nvSpPr>
        <p:spPr>
          <a:xfrm>
            <a:off x="378888" y="1534669"/>
            <a:ext cx="2034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Model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2442325" y="1602794"/>
            <a:ext cx="2034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Category Model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4672775" y="1602794"/>
            <a:ext cx="2034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Category2 Model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7013400" y="1602800"/>
            <a:ext cx="1818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Valence/Arousal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4"/>
          <p:cNvPicPr preferRelativeResize="0"/>
          <p:nvPr/>
        </p:nvPicPr>
        <p:blipFill rotWithShape="1">
          <a:blip r:embed="rId3">
            <a:alphaModFix/>
          </a:blip>
          <a:srcRect l="18120"/>
          <a:stretch/>
        </p:blipFill>
        <p:spPr>
          <a:xfrm>
            <a:off x="450675" y="1997812"/>
            <a:ext cx="1891025" cy="1954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2325" y="2111858"/>
            <a:ext cx="2034600" cy="172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7550" y="2111845"/>
            <a:ext cx="2034600" cy="172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8183" y="1996100"/>
            <a:ext cx="2089317" cy="17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3040775" y="2279500"/>
            <a:ext cx="318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3359375" y="2620300"/>
            <a:ext cx="318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3726700" y="2961100"/>
            <a:ext cx="318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5590275" y="2804500"/>
            <a:ext cx="578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5179425" y="2279500"/>
            <a:ext cx="3186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888" y="1433825"/>
            <a:ext cx="4472076" cy="31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267225" y="111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3846"/>
              <a:buNone/>
            </a:pPr>
            <a:r>
              <a:rPr lang="de"/>
              <a:t>the invAK model is related to the SCR response pattern beyond other models </a:t>
            </a:r>
            <a:r>
              <a:rPr lang="de" sz="2022">
                <a:solidFill>
                  <a:srgbClr val="9E9E9E"/>
                </a:solidFill>
              </a:rPr>
              <a:t>(data Koppold et al., 2023)</a:t>
            </a:r>
            <a:endParaRPr sz="2022">
              <a:solidFill>
                <a:srgbClr val="9E9E9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324" name="Google Shape;324;p35"/>
          <p:cNvSpPr txBox="1"/>
          <p:nvPr/>
        </p:nvSpPr>
        <p:spPr>
          <a:xfrm>
            <a:off x="5360525" y="4332450"/>
            <a:ext cx="1326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 .001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3734200" y="18419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3734200" y="26310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.046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3734200" y="33548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.044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Is this result replicable with the data from Ventura-Bort et al., 2022?</a:t>
            </a:r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6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 b="1">
                <a:solidFill>
                  <a:schemeClr val="accent1"/>
                </a:solidFill>
              </a:rPr>
              <a:t>Passive Picture Viewing Task (PPV) </a:t>
            </a:r>
            <a:endParaRPr sz="2500" b="1">
              <a:solidFill>
                <a:schemeClr val="accent1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de" sz="2500"/>
              <a:t>Passive Sound Listening (PSL)</a:t>
            </a:r>
            <a:endParaRPr sz="2500"/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de" sz="2500"/>
              <a:t>Imagery</a:t>
            </a:r>
            <a:endParaRPr sz="2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689"/>
              <a:buNone/>
            </a:pPr>
            <a:r>
              <a:rPr lang="de" sz="2577"/>
              <a:t>Comparison between RSMs of SCR and NN and invAK Model:</a:t>
            </a:r>
            <a:r>
              <a:rPr lang="de"/>
              <a:t> </a:t>
            </a:r>
            <a:r>
              <a:rPr lang="de" sz="2133">
                <a:solidFill>
                  <a:srgbClr val="9E9E9E"/>
                </a:solidFill>
              </a:rPr>
              <a:t>(task picture viewing, PPV)</a:t>
            </a:r>
            <a:endParaRPr sz="2133">
              <a:solidFill>
                <a:srgbClr val="9E9E9E"/>
              </a:solidFill>
            </a:endParaRPr>
          </a:p>
        </p:txBody>
      </p:sp>
      <p:pic>
        <p:nvPicPr>
          <p:cNvPr id="339" name="Google Shape;339;p37"/>
          <p:cNvPicPr preferRelativeResize="0"/>
          <p:nvPr/>
        </p:nvPicPr>
        <p:blipFill rotWithShape="1">
          <a:blip r:embed="rId3">
            <a:alphaModFix/>
          </a:blip>
          <a:srcRect l="17182" r="20037"/>
          <a:stretch/>
        </p:blipFill>
        <p:spPr>
          <a:xfrm>
            <a:off x="60125" y="2056375"/>
            <a:ext cx="1497098" cy="1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 rotWithShape="1">
          <a:blip r:embed="rId4">
            <a:alphaModFix/>
          </a:blip>
          <a:srcRect l="19930" r="16125"/>
          <a:stretch/>
        </p:blipFill>
        <p:spPr>
          <a:xfrm>
            <a:off x="1617800" y="1448275"/>
            <a:ext cx="1430399" cy="1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 rotWithShape="1">
          <a:blip r:embed="rId5">
            <a:alphaModFix/>
          </a:blip>
          <a:srcRect l="17934" r="12817"/>
          <a:stretch/>
        </p:blipFill>
        <p:spPr>
          <a:xfrm>
            <a:off x="1617800" y="3279538"/>
            <a:ext cx="1549000" cy="1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 rotWithShape="1">
          <a:blip r:embed="rId6">
            <a:alphaModFix/>
          </a:blip>
          <a:srcRect t="44360"/>
          <a:stretch/>
        </p:blipFill>
        <p:spPr>
          <a:xfrm>
            <a:off x="3300204" y="1607149"/>
            <a:ext cx="2905100" cy="115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 rotWithShape="1">
          <a:blip r:embed="rId7">
            <a:alphaModFix/>
          </a:blip>
          <a:srcRect t="49632"/>
          <a:stretch/>
        </p:blipFill>
        <p:spPr>
          <a:xfrm>
            <a:off x="3344650" y="3517475"/>
            <a:ext cx="2944724" cy="10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 rotWithShape="1">
          <a:blip r:embed="rId8">
            <a:alphaModFix/>
          </a:blip>
          <a:srcRect l="50283"/>
          <a:stretch/>
        </p:blipFill>
        <p:spPr>
          <a:xfrm>
            <a:off x="7245350" y="1173151"/>
            <a:ext cx="1281151" cy="1840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 rotWithShape="1">
          <a:blip r:embed="rId9">
            <a:alphaModFix/>
          </a:blip>
          <a:srcRect l="50283"/>
          <a:stretch/>
        </p:blipFill>
        <p:spPr>
          <a:xfrm>
            <a:off x="7113838" y="3058175"/>
            <a:ext cx="1376750" cy="19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7"/>
          <p:cNvSpPr txBox="1"/>
          <p:nvPr/>
        </p:nvSpPr>
        <p:spPr>
          <a:xfrm>
            <a:off x="4000525" y="7496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7"/>
          <p:cNvSpPr txBox="1"/>
          <p:nvPr/>
        </p:nvSpPr>
        <p:spPr>
          <a:xfrm>
            <a:off x="6714700" y="7496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de"/>
              <a:t>Regression NN and invAK Models: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de" sz="1722">
                <a:solidFill>
                  <a:srgbClr val="9E9E9E"/>
                </a:solidFill>
              </a:rPr>
              <a:t>(task Passive Picture Viewing, PPV)</a:t>
            </a:r>
            <a:endParaRPr sz="1722">
              <a:solidFill>
                <a:srgbClr val="9E9E9E"/>
              </a:solidFill>
            </a:endParaRPr>
          </a:p>
        </p:txBody>
      </p:sp>
      <p:pic>
        <p:nvPicPr>
          <p:cNvPr id="353" name="Google Shape;353;p38"/>
          <p:cNvPicPr preferRelativeResize="0"/>
          <p:nvPr/>
        </p:nvPicPr>
        <p:blipFill rotWithShape="1">
          <a:blip r:embed="rId3">
            <a:alphaModFix/>
          </a:blip>
          <a:srcRect l="15699" r="16951"/>
          <a:stretch/>
        </p:blipFill>
        <p:spPr>
          <a:xfrm>
            <a:off x="280650" y="2049950"/>
            <a:ext cx="1589747" cy="16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 rotWithShape="1">
          <a:blip r:embed="rId4">
            <a:alphaModFix/>
          </a:blip>
          <a:srcRect l="49924"/>
          <a:stretch/>
        </p:blipFill>
        <p:spPr>
          <a:xfrm>
            <a:off x="2047425" y="1138675"/>
            <a:ext cx="1286124" cy="183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 rotWithShape="1">
          <a:blip r:embed="rId4">
            <a:alphaModFix/>
          </a:blip>
          <a:srcRect r="50029" b="20298"/>
          <a:stretch/>
        </p:blipFill>
        <p:spPr>
          <a:xfrm>
            <a:off x="1979349" y="3221200"/>
            <a:ext cx="1422275" cy="16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 rotWithShape="1">
          <a:blip r:embed="rId5">
            <a:alphaModFix/>
          </a:blip>
          <a:srcRect b="51164"/>
          <a:stretch/>
        </p:blipFill>
        <p:spPr>
          <a:xfrm>
            <a:off x="3586625" y="3620050"/>
            <a:ext cx="2869524" cy="100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 rotWithShape="1">
          <a:blip r:embed="rId5">
            <a:alphaModFix/>
          </a:blip>
          <a:srcRect t="48059"/>
          <a:stretch/>
        </p:blipFill>
        <p:spPr>
          <a:xfrm>
            <a:off x="3637422" y="1446337"/>
            <a:ext cx="2869524" cy="10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 rotWithShape="1">
          <a:blip r:embed="rId6">
            <a:alphaModFix/>
          </a:blip>
          <a:srcRect l="49479"/>
          <a:stretch/>
        </p:blipFill>
        <p:spPr>
          <a:xfrm>
            <a:off x="7139723" y="1083013"/>
            <a:ext cx="1376327" cy="194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 rotWithShape="1">
          <a:blip r:embed="rId7">
            <a:alphaModFix/>
          </a:blip>
          <a:srcRect r="49478"/>
          <a:stretch/>
        </p:blipFill>
        <p:spPr>
          <a:xfrm>
            <a:off x="7189025" y="3182425"/>
            <a:ext cx="1327025" cy="18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8"/>
          <p:cNvSpPr txBox="1"/>
          <p:nvPr/>
        </p:nvSpPr>
        <p:spPr>
          <a:xfrm>
            <a:off x="4000525" y="7496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6714700" y="7496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>
            <a:spLocks noGrp="1"/>
          </p:cNvSpPr>
          <p:nvPr>
            <p:ph type="title"/>
          </p:nvPr>
        </p:nvSpPr>
        <p:spPr>
          <a:xfrm>
            <a:off x="267225" y="358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3846"/>
              <a:buNone/>
            </a:pPr>
            <a:r>
              <a:rPr lang="de" sz="2022"/>
              <a:t>the invAK model is related to the SCR response pattern beyond other models</a:t>
            </a:r>
            <a:br>
              <a:rPr lang="de"/>
            </a:br>
            <a:r>
              <a:rPr lang="de" sz="1722">
                <a:solidFill>
                  <a:srgbClr val="9E9E9E"/>
                </a:solidFill>
              </a:rPr>
              <a:t>(task Passive Picture Viewing, PPV)</a:t>
            </a:r>
            <a:endParaRPr/>
          </a:p>
        </p:txBody>
      </p:sp>
      <p:pic>
        <p:nvPicPr>
          <p:cNvPr id="367" name="Google Shape;36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415" y="1304400"/>
            <a:ext cx="478296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/>
          <p:nvPr/>
        </p:nvSpPr>
        <p:spPr>
          <a:xfrm>
            <a:off x="5353125" y="4406575"/>
            <a:ext cx="1326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 .001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4430850" y="29645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.08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4430850" y="18051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.11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4474425" y="35065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.12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9"/>
          <p:cNvSpPr txBox="1"/>
          <p:nvPr/>
        </p:nvSpPr>
        <p:spPr>
          <a:xfrm>
            <a:off x="4474425" y="24226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.12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Is this result replicable with the data from Ventura-Bort et al., 2022?</a:t>
            </a:r>
            <a:endParaRPr/>
          </a:p>
        </p:txBody>
      </p:sp>
      <p:sp>
        <p:nvSpPr>
          <p:cNvPr id="378" name="Google Shape;378;p40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6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Passive Picture Viewing Task (PPV) </a:t>
            </a:r>
            <a:endParaRPr sz="2500">
              <a:solidFill>
                <a:schemeClr val="accent1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AutoNum type="arabicPeriod"/>
            </a:pPr>
            <a:r>
              <a:rPr lang="de" sz="2500">
                <a:solidFill>
                  <a:schemeClr val="accent2"/>
                </a:solidFill>
              </a:rPr>
              <a:t>Passive Sound Listening (PSL)</a:t>
            </a:r>
            <a:endParaRPr sz="2500">
              <a:solidFill>
                <a:schemeClr val="accent2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AutoNum type="arabicPeriod"/>
            </a:pPr>
            <a:r>
              <a:rPr lang="de" sz="2500">
                <a:solidFill>
                  <a:schemeClr val="accent2"/>
                </a:solidFill>
              </a:rPr>
              <a:t>Imagery</a:t>
            </a:r>
            <a:endParaRPr sz="2500">
              <a:solidFill>
                <a:schemeClr val="accent2"/>
              </a:solidFill>
            </a:endParaRPr>
          </a:p>
        </p:txBody>
      </p:sp>
      <p:pic>
        <p:nvPicPr>
          <p:cNvPr id="379" name="Google Shape;3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75" y="1550325"/>
            <a:ext cx="780100" cy="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/>
          <p:nvPr/>
        </p:nvSpPr>
        <p:spPr>
          <a:xfrm>
            <a:off x="5539725" y="2409425"/>
            <a:ext cx="879000" cy="207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0"/>
          <p:cNvSpPr/>
          <p:nvPr/>
        </p:nvSpPr>
        <p:spPr>
          <a:xfrm>
            <a:off x="5539725" y="2817975"/>
            <a:ext cx="879000" cy="207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75" y="2310250"/>
            <a:ext cx="780100" cy="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6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de" sz="2500">
                <a:solidFill>
                  <a:schemeClr val="dk1"/>
                </a:solidFill>
              </a:rPr>
              <a:t>Passive Picture Viewing Task (PPV) </a:t>
            </a:r>
            <a:endParaRPr sz="2500">
              <a:solidFill>
                <a:schemeClr val="dk1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Passive Sound Listening (PSL)</a:t>
            </a:r>
            <a:endParaRPr sz="2500">
              <a:solidFill>
                <a:schemeClr val="accent1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Imagery</a:t>
            </a:r>
            <a:endParaRPr sz="2500">
              <a:solidFill>
                <a:schemeClr val="accent1"/>
              </a:solidFill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559375" y="3618775"/>
            <a:ext cx="38358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de"/>
              <a:t>effect found for the invAK model, not AK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How is it in the other Tasks of Ventura-Bort et al., 2022?</a:t>
            </a: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2. Passive Sound Listening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hark with its mouth open&#10;&#10;Description automatically generated">
            <a:extLst>
              <a:ext uri="{FF2B5EF4-FFF2-40B4-BE49-F238E27FC236}">
                <a16:creationId xmlns:a16="http://schemas.microsoft.com/office/drawing/2014/main" id="{88949ABF-D1F6-4C04-8310-5E4DC3FA3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4" y="3147026"/>
            <a:ext cx="1541416" cy="11560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doctor giving a child a shot&#10;&#10;Description automatically generated">
            <a:extLst>
              <a:ext uri="{FF2B5EF4-FFF2-40B4-BE49-F238E27FC236}">
                <a16:creationId xmlns:a16="http://schemas.microsoft.com/office/drawing/2014/main" id="{7BCA6D13-CF32-0940-6965-F593E5E47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67" y="722539"/>
            <a:ext cx="1541417" cy="11560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close-up of a child's face&#10;&#10;Description automatically generated">
            <a:extLst>
              <a:ext uri="{FF2B5EF4-FFF2-40B4-BE49-F238E27FC236}">
                <a16:creationId xmlns:a16="http://schemas.microsoft.com/office/drawing/2014/main" id="{4AD3FE3B-1B63-635F-F01D-93FE83DE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186" y="228600"/>
            <a:ext cx="1541417" cy="11560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person eating food outside at night&#10;&#10;Description automatically generated">
            <a:extLst>
              <a:ext uri="{FF2B5EF4-FFF2-40B4-BE49-F238E27FC236}">
                <a16:creationId xmlns:a16="http://schemas.microsoft.com/office/drawing/2014/main" id="{28236268-E237-A7C5-713F-12A0CE1EC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74" y="3192336"/>
            <a:ext cx="1481002" cy="11107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couple of young girls laughing&#10;&#10;Description automatically generated">
            <a:extLst>
              <a:ext uri="{FF2B5EF4-FFF2-40B4-BE49-F238E27FC236}">
                <a16:creationId xmlns:a16="http://schemas.microsoft.com/office/drawing/2014/main" id="{4A34754C-939C-61F4-575C-69BDC2A8F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70" y="1783385"/>
            <a:ext cx="1848395" cy="13862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child sailing on a small sailboat&#10;&#10;Description automatically generated">
            <a:extLst>
              <a:ext uri="{FF2B5EF4-FFF2-40B4-BE49-F238E27FC236}">
                <a16:creationId xmlns:a16="http://schemas.microsoft.com/office/drawing/2014/main" id="{A242A364-0C63-291E-8878-F1AF98241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881" y="1519781"/>
            <a:ext cx="2024743" cy="15185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A group of football players celebrating&#10;&#10;Description automatically generated">
            <a:extLst>
              <a:ext uri="{FF2B5EF4-FFF2-40B4-BE49-F238E27FC236}">
                <a16:creationId xmlns:a16="http://schemas.microsoft.com/office/drawing/2014/main" id="{C5F292BA-EC5A-99BA-63DD-2FCBBB53F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99" y="151040"/>
            <a:ext cx="1784168" cy="1338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 descr="A couple of men walking&#10;&#10;Description automatically generated">
            <a:extLst>
              <a:ext uri="{FF2B5EF4-FFF2-40B4-BE49-F238E27FC236}">
                <a16:creationId xmlns:a16="http://schemas.microsoft.com/office/drawing/2014/main" id="{80E3A96E-0254-36A7-C6F9-12C765ED9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23" y="1637348"/>
            <a:ext cx="2300694" cy="1725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 descr="A bird sitting on a wood post&#10;&#10;Description automatically generated">
            <a:extLst>
              <a:ext uri="{FF2B5EF4-FFF2-40B4-BE49-F238E27FC236}">
                <a16:creationId xmlns:a16="http://schemas.microsoft.com/office/drawing/2014/main" id="{A4DB4D4C-49F2-2C7A-9EF8-9087A8826F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16" y="77152"/>
            <a:ext cx="1578872" cy="21051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A stone building with a door&#10;&#10;Description automatically generated">
            <a:extLst>
              <a:ext uri="{FF2B5EF4-FFF2-40B4-BE49-F238E27FC236}">
                <a16:creationId xmlns:a16="http://schemas.microsoft.com/office/drawing/2014/main" id="{000EF340-6B45-14D1-92FF-67F50A7A25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69" y="3570446"/>
            <a:ext cx="1953713" cy="14652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FAC7A12-9442-0144-D8F0-7AB3DB3D54E2}"/>
              </a:ext>
            </a:extLst>
          </p:cNvPr>
          <p:cNvSpPr txBox="1"/>
          <p:nvPr/>
        </p:nvSpPr>
        <p:spPr>
          <a:xfrm>
            <a:off x="1857376" y="1610154"/>
            <a:ext cx="4614863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tend embed events categories: Based on their similarities on specific constructs</a:t>
            </a:r>
            <a:endParaRPr lang="en-DE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SCR and NN and invAK Model: PSL</a:t>
            </a:r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 l="18235" r="16284"/>
          <a:stretch/>
        </p:blipFill>
        <p:spPr>
          <a:xfrm>
            <a:off x="118150" y="2138175"/>
            <a:ext cx="1482724" cy="161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 l="18067" r="17428"/>
          <a:stretch/>
        </p:blipFill>
        <p:spPr>
          <a:xfrm>
            <a:off x="1651175" y="899225"/>
            <a:ext cx="1692351" cy="18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 l="19526" r="13966"/>
          <a:stretch/>
        </p:blipFill>
        <p:spPr>
          <a:xfrm>
            <a:off x="1788875" y="3192450"/>
            <a:ext cx="1554648" cy="166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2"/>
          <p:cNvPicPr preferRelativeResize="0"/>
          <p:nvPr/>
        </p:nvPicPr>
        <p:blipFill rotWithShape="1">
          <a:blip r:embed="rId6">
            <a:alphaModFix/>
          </a:blip>
          <a:srcRect t="47597"/>
          <a:stretch/>
        </p:blipFill>
        <p:spPr>
          <a:xfrm>
            <a:off x="3520421" y="1215675"/>
            <a:ext cx="3146354" cy="117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/>
          <p:cNvPicPr preferRelativeResize="0"/>
          <p:nvPr/>
        </p:nvPicPr>
        <p:blipFill rotWithShape="1">
          <a:blip r:embed="rId7">
            <a:alphaModFix/>
          </a:blip>
          <a:srcRect t="48347"/>
          <a:stretch/>
        </p:blipFill>
        <p:spPr>
          <a:xfrm>
            <a:off x="3474775" y="3438448"/>
            <a:ext cx="3192000" cy="117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 rotWithShape="1">
          <a:blip r:embed="rId8">
            <a:alphaModFix/>
          </a:blip>
          <a:srcRect l="50339"/>
          <a:stretch/>
        </p:blipFill>
        <p:spPr>
          <a:xfrm>
            <a:off x="7498186" y="985225"/>
            <a:ext cx="1302964" cy="18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/>
          <p:cNvPicPr preferRelativeResize="0"/>
          <p:nvPr/>
        </p:nvPicPr>
        <p:blipFill rotWithShape="1">
          <a:blip r:embed="rId9">
            <a:alphaModFix/>
          </a:blip>
          <a:srcRect l="49976"/>
          <a:stretch/>
        </p:blipFill>
        <p:spPr>
          <a:xfrm>
            <a:off x="7365900" y="2847650"/>
            <a:ext cx="1482724" cy="211725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2"/>
          <p:cNvSpPr txBox="1"/>
          <p:nvPr/>
        </p:nvSpPr>
        <p:spPr>
          <a:xfrm>
            <a:off x="4170675" y="64442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6884850" y="64442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3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Regression NN and invAK Models: PSL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 rotWithShape="1">
          <a:blip r:embed="rId3">
            <a:alphaModFix/>
          </a:blip>
          <a:srcRect l="17499" r="17925"/>
          <a:stretch/>
        </p:blipFill>
        <p:spPr>
          <a:xfrm>
            <a:off x="265175" y="1404925"/>
            <a:ext cx="2034201" cy="22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 rotWithShape="1">
          <a:blip r:embed="rId4">
            <a:alphaModFix/>
          </a:blip>
          <a:srcRect l="49145"/>
          <a:stretch/>
        </p:blipFill>
        <p:spPr>
          <a:xfrm>
            <a:off x="2299387" y="552525"/>
            <a:ext cx="1762475" cy="247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 rotWithShape="1">
          <a:blip r:embed="rId4">
            <a:alphaModFix/>
          </a:blip>
          <a:srcRect r="50685"/>
          <a:stretch/>
        </p:blipFill>
        <p:spPr>
          <a:xfrm>
            <a:off x="2450061" y="2568750"/>
            <a:ext cx="1599451" cy="231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3"/>
          <p:cNvPicPr preferRelativeResize="0"/>
          <p:nvPr/>
        </p:nvPicPr>
        <p:blipFill rotWithShape="1">
          <a:blip r:embed="rId5">
            <a:alphaModFix/>
          </a:blip>
          <a:srcRect t="48628"/>
          <a:stretch/>
        </p:blipFill>
        <p:spPr>
          <a:xfrm>
            <a:off x="4162600" y="1178599"/>
            <a:ext cx="3018201" cy="110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3"/>
          <p:cNvPicPr preferRelativeResize="0"/>
          <p:nvPr/>
        </p:nvPicPr>
        <p:blipFill rotWithShape="1">
          <a:blip r:embed="rId5">
            <a:alphaModFix/>
          </a:blip>
          <a:srcRect b="53179"/>
          <a:stretch/>
        </p:blipFill>
        <p:spPr>
          <a:xfrm>
            <a:off x="4287150" y="3279774"/>
            <a:ext cx="2970949" cy="9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3"/>
          <p:cNvPicPr preferRelativeResize="0"/>
          <p:nvPr/>
        </p:nvPicPr>
        <p:blipFill rotWithShape="1">
          <a:blip r:embed="rId6">
            <a:alphaModFix/>
          </a:blip>
          <a:srcRect l="50000"/>
          <a:stretch/>
        </p:blipFill>
        <p:spPr>
          <a:xfrm>
            <a:off x="7385775" y="2928075"/>
            <a:ext cx="1501500" cy="21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3"/>
          <p:cNvPicPr preferRelativeResize="0"/>
          <p:nvPr/>
        </p:nvPicPr>
        <p:blipFill rotWithShape="1">
          <a:blip r:embed="rId6">
            <a:alphaModFix/>
          </a:blip>
          <a:srcRect r="49528"/>
          <a:stretch/>
        </p:blipFill>
        <p:spPr>
          <a:xfrm>
            <a:off x="7433101" y="794800"/>
            <a:ext cx="1406849" cy="19909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3"/>
          <p:cNvSpPr txBox="1"/>
          <p:nvPr/>
        </p:nvSpPr>
        <p:spPr>
          <a:xfrm>
            <a:off x="4765875" y="490650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3"/>
          <p:cNvSpPr txBox="1"/>
          <p:nvPr/>
        </p:nvSpPr>
        <p:spPr>
          <a:xfrm>
            <a:off x="6876775" y="454000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267225" y="111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the invAK model is related to the SCR response pattern beyond other models. PSL </a:t>
            </a:r>
            <a:endParaRPr/>
          </a:p>
        </p:txBody>
      </p:sp>
      <p:pic>
        <p:nvPicPr>
          <p:cNvPr id="424" name="Google Shape;42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25" y="1212250"/>
            <a:ext cx="5311149" cy="37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4"/>
          <p:cNvSpPr txBox="1"/>
          <p:nvPr/>
        </p:nvSpPr>
        <p:spPr>
          <a:xfrm>
            <a:off x="5578375" y="4428800"/>
            <a:ext cx="1326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 .003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4"/>
          <p:cNvSpPr txBox="1"/>
          <p:nvPr/>
        </p:nvSpPr>
        <p:spPr>
          <a:xfrm>
            <a:off x="4482725" y="30016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4482725" y="18569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.07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4526300" y="35435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.06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4482725" y="24596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.06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How is it in the other Tasks of Ventura-Bort et al., 2022?</a:t>
            </a:r>
            <a:endParaRPr/>
          </a:p>
        </p:txBody>
      </p:sp>
      <p:sp>
        <p:nvSpPr>
          <p:cNvPr id="435" name="Google Shape;43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3. Imagery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SCR and NN and invAK Model: Imagery</a:t>
            </a:r>
            <a:endParaRPr/>
          </a:p>
        </p:txBody>
      </p:sp>
      <p:pic>
        <p:nvPicPr>
          <p:cNvPr id="441" name="Google Shape;44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376" y="985225"/>
            <a:ext cx="2676200" cy="19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6166" y="3093763"/>
            <a:ext cx="2524610" cy="18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6"/>
          <p:cNvPicPr preferRelativeResize="0"/>
          <p:nvPr/>
        </p:nvPicPr>
        <p:blipFill rotWithShape="1">
          <a:blip r:embed="rId5">
            <a:alphaModFix/>
          </a:blip>
          <a:srcRect t="47622"/>
          <a:stretch/>
        </p:blipFill>
        <p:spPr>
          <a:xfrm>
            <a:off x="4030550" y="1449968"/>
            <a:ext cx="2802925" cy="104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 rotWithShape="1">
          <a:blip r:embed="rId6">
            <a:alphaModFix/>
          </a:blip>
          <a:srcRect t="49629"/>
          <a:stretch/>
        </p:blipFill>
        <p:spPr>
          <a:xfrm>
            <a:off x="4030552" y="3317100"/>
            <a:ext cx="2742701" cy="98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6"/>
          <p:cNvSpPr txBox="1"/>
          <p:nvPr/>
        </p:nvSpPr>
        <p:spPr>
          <a:xfrm>
            <a:off x="4827725" y="454000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46"/>
          <p:cNvPicPr preferRelativeResize="0"/>
          <p:nvPr/>
        </p:nvPicPr>
        <p:blipFill rotWithShape="1">
          <a:blip r:embed="rId7">
            <a:alphaModFix/>
          </a:blip>
          <a:srcRect l="49982"/>
          <a:stretch/>
        </p:blipFill>
        <p:spPr>
          <a:xfrm>
            <a:off x="7080300" y="716375"/>
            <a:ext cx="1570377" cy="224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6"/>
          <p:cNvPicPr preferRelativeResize="0"/>
          <p:nvPr/>
        </p:nvPicPr>
        <p:blipFill rotWithShape="1">
          <a:blip r:embed="rId8">
            <a:alphaModFix/>
          </a:blip>
          <a:srcRect l="49520"/>
          <a:stretch/>
        </p:blipFill>
        <p:spPr>
          <a:xfrm>
            <a:off x="7133000" y="2958951"/>
            <a:ext cx="1464973" cy="207292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6"/>
          <p:cNvSpPr txBox="1"/>
          <p:nvPr/>
        </p:nvSpPr>
        <p:spPr>
          <a:xfrm>
            <a:off x="6876775" y="454000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46"/>
          <p:cNvPicPr preferRelativeResize="0"/>
          <p:nvPr/>
        </p:nvPicPr>
        <p:blipFill rotWithShape="1">
          <a:blip r:embed="rId9">
            <a:alphaModFix/>
          </a:blip>
          <a:srcRect l="13469" r="15933"/>
          <a:stretch/>
        </p:blipFill>
        <p:spPr>
          <a:xfrm>
            <a:off x="60125" y="1876750"/>
            <a:ext cx="2096076" cy="21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>
            <a:spLocks noGrp="1"/>
          </p:cNvSpPr>
          <p:nvPr>
            <p:ph type="title"/>
          </p:nvPr>
        </p:nvSpPr>
        <p:spPr>
          <a:xfrm>
            <a:off x="94075" y="892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Regression NN and invAK Models: Imagery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455" name="Google Shape;455;p47"/>
          <p:cNvPicPr preferRelativeResize="0"/>
          <p:nvPr/>
        </p:nvPicPr>
        <p:blipFill rotWithShape="1">
          <a:blip r:embed="rId3">
            <a:alphaModFix/>
          </a:blip>
          <a:srcRect r="49212"/>
          <a:stretch/>
        </p:blipFill>
        <p:spPr>
          <a:xfrm>
            <a:off x="1932050" y="2884925"/>
            <a:ext cx="1464973" cy="20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7"/>
          <p:cNvPicPr preferRelativeResize="0"/>
          <p:nvPr/>
        </p:nvPicPr>
        <p:blipFill rotWithShape="1">
          <a:blip r:embed="rId3">
            <a:alphaModFix/>
          </a:blip>
          <a:srcRect l="49217"/>
          <a:stretch/>
        </p:blipFill>
        <p:spPr>
          <a:xfrm>
            <a:off x="1932050" y="713725"/>
            <a:ext cx="1371250" cy="19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7"/>
          <p:cNvPicPr preferRelativeResize="0"/>
          <p:nvPr/>
        </p:nvPicPr>
        <p:blipFill rotWithShape="1">
          <a:blip r:embed="rId4">
            <a:alphaModFix/>
          </a:blip>
          <a:srcRect l="19610" r="19955"/>
          <a:stretch/>
        </p:blipFill>
        <p:spPr>
          <a:xfrm>
            <a:off x="0" y="1656575"/>
            <a:ext cx="1794425" cy="21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7"/>
          <p:cNvPicPr preferRelativeResize="0"/>
          <p:nvPr/>
        </p:nvPicPr>
        <p:blipFill rotWithShape="1">
          <a:blip r:embed="rId5">
            <a:alphaModFix/>
          </a:blip>
          <a:srcRect t="47017"/>
          <a:stretch/>
        </p:blipFill>
        <p:spPr>
          <a:xfrm>
            <a:off x="3624150" y="1027762"/>
            <a:ext cx="3436873" cy="13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7"/>
          <p:cNvPicPr preferRelativeResize="0"/>
          <p:nvPr/>
        </p:nvPicPr>
        <p:blipFill rotWithShape="1">
          <a:blip r:embed="rId5">
            <a:alphaModFix/>
          </a:blip>
          <a:srcRect b="54841"/>
          <a:stretch/>
        </p:blipFill>
        <p:spPr>
          <a:xfrm>
            <a:off x="3594577" y="3352818"/>
            <a:ext cx="3486225" cy="112455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/>
          <p:cNvSpPr txBox="1"/>
          <p:nvPr/>
        </p:nvSpPr>
        <p:spPr>
          <a:xfrm>
            <a:off x="4571988" y="5854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6876775" y="454000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47"/>
          <p:cNvPicPr preferRelativeResize="0"/>
          <p:nvPr/>
        </p:nvPicPr>
        <p:blipFill rotWithShape="1">
          <a:blip r:embed="rId6">
            <a:alphaModFix/>
          </a:blip>
          <a:srcRect l="50038"/>
          <a:stretch/>
        </p:blipFill>
        <p:spPr>
          <a:xfrm>
            <a:off x="7381863" y="790425"/>
            <a:ext cx="1464973" cy="209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 rotWithShape="1">
          <a:blip r:embed="rId6">
            <a:alphaModFix/>
          </a:blip>
          <a:srcRect r="49773"/>
          <a:stretch/>
        </p:blipFill>
        <p:spPr>
          <a:xfrm>
            <a:off x="7278360" y="2787425"/>
            <a:ext cx="1517299" cy="215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>
            <a:spLocks noGrp="1"/>
          </p:cNvSpPr>
          <p:nvPr>
            <p:ph type="title"/>
          </p:nvPr>
        </p:nvSpPr>
        <p:spPr>
          <a:xfrm>
            <a:off x="267225" y="111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the invAK model is related to the SCR response pattern beyond other models. imagery </a:t>
            </a:r>
            <a:endParaRPr/>
          </a:p>
        </p:txBody>
      </p:sp>
      <p:sp>
        <p:nvSpPr>
          <p:cNvPr id="469" name="Google Shape;469;p48"/>
          <p:cNvSpPr txBox="1"/>
          <p:nvPr/>
        </p:nvSpPr>
        <p:spPr>
          <a:xfrm>
            <a:off x="5456650" y="4154550"/>
            <a:ext cx="1326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 .005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225" y="1434600"/>
            <a:ext cx="4503149" cy="321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8"/>
          <p:cNvSpPr txBox="1"/>
          <p:nvPr/>
        </p:nvSpPr>
        <p:spPr>
          <a:xfrm>
            <a:off x="4066388" y="27792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.06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8"/>
          <p:cNvSpPr txBox="1"/>
          <p:nvPr/>
        </p:nvSpPr>
        <p:spPr>
          <a:xfrm>
            <a:off x="4109963" y="33212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.09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8"/>
          <p:cNvSpPr txBox="1"/>
          <p:nvPr/>
        </p:nvSpPr>
        <p:spPr>
          <a:xfrm>
            <a:off x="4066388" y="22373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.07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Summary SCR</a:t>
            </a:r>
            <a:endParaRPr/>
          </a:p>
        </p:txBody>
      </p:sp>
      <p:sp>
        <p:nvSpPr>
          <p:cNvPr id="479" name="Google Shape;479;p49"/>
          <p:cNvSpPr txBox="1">
            <a:spLocks noGrp="1"/>
          </p:cNvSpPr>
          <p:nvPr>
            <p:ph type="body" idx="1"/>
          </p:nvPr>
        </p:nvSpPr>
        <p:spPr>
          <a:xfrm>
            <a:off x="311700" y="1183175"/>
            <a:ext cx="8520600" cy="18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0B5394"/>
                </a:solidFill>
              </a:rPr>
              <a:t>The higher the arousal level of an event (presumably higher SCR), the less similar it becomes to similarly rated events. </a:t>
            </a:r>
            <a:endParaRPr b="1">
              <a:solidFill>
                <a:srgbClr val="0B5394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This pattern is found across stimulus types and samples.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 SCR  is not indicative of the level of arousal experienced in a particular event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The physiological reactivity is not dependent on the category assigned to the particular event, but more strongly dependent on context and individual factors. </a:t>
            </a:r>
            <a:endParaRPr/>
          </a:p>
        </p:txBody>
      </p:sp>
      <p:pic>
        <p:nvPicPr>
          <p:cNvPr id="480" name="Google Shape;48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4775" y="128588"/>
            <a:ext cx="4151174" cy="97126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 txBox="1"/>
          <p:nvPr/>
        </p:nvSpPr>
        <p:spPr>
          <a:xfrm>
            <a:off x="311700" y="3196925"/>
            <a:ext cx="8324400" cy="15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351C75"/>
                </a:solidFill>
              </a:rPr>
              <a:t>Do low arousing events evoke similar responses to each other and different to high arousing events?</a:t>
            </a:r>
            <a:endParaRPr sz="1800" b="1">
              <a:solidFill>
                <a:srgbClr val="351C75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de">
                <a:solidFill>
                  <a:schemeClr val="dk2"/>
                </a:solidFill>
              </a:rPr>
              <a:t>Bottom effects? Trials evoking little or no responses are similar to each other due to that condition. But the lack of a response should not be an indicative of the degree of a dimension.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Research Questions</a:t>
            </a:r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What is the similarity between physiological reactivity during affective processing tasks with the affective dimensions of valence and arousal?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 sz="1500"/>
              <a:t>Two measures: </a:t>
            </a:r>
            <a:endParaRPr sz="1500"/>
          </a:p>
        </p:txBody>
      </p:sp>
      <p:pic>
        <p:nvPicPr>
          <p:cNvPr id="488" name="Google Shape;48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201" y="3433250"/>
            <a:ext cx="1480499" cy="13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7399" y="3343700"/>
            <a:ext cx="1934781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0"/>
          <p:cNvSpPr/>
          <p:nvPr/>
        </p:nvSpPr>
        <p:spPr>
          <a:xfrm>
            <a:off x="571525" y="2337200"/>
            <a:ext cx="2994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Skin Conductance Response as a correlate of arousal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1" name="Google Shape;491;p50"/>
          <p:cNvSpPr/>
          <p:nvPr/>
        </p:nvSpPr>
        <p:spPr>
          <a:xfrm>
            <a:off x="4174775" y="2337200"/>
            <a:ext cx="2994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Startle blink reflex as a correlate of valence 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492" name="Google Shape;492;p50"/>
          <p:cNvSpPr/>
          <p:nvPr/>
        </p:nvSpPr>
        <p:spPr>
          <a:xfrm>
            <a:off x="291025" y="1905875"/>
            <a:ext cx="3555000" cy="3150000"/>
          </a:xfrm>
          <a:prstGeom prst="rect">
            <a:avLst/>
          </a:prstGeom>
          <a:solidFill>
            <a:srgbClr val="FFFFFF">
              <a:alpha val="67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0"/>
          <p:cNvSpPr/>
          <p:nvPr/>
        </p:nvSpPr>
        <p:spPr>
          <a:xfrm>
            <a:off x="4344875" y="2281075"/>
            <a:ext cx="2695800" cy="26367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3846"/>
              <a:buNone/>
            </a:pPr>
            <a:r>
              <a:rPr lang="de"/>
              <a:t>Comparison between RSMs of STR and NN and </a:t>
            </a:r>
            <a:r>
              <a:rPr lang="de">
                <a:solidFill>
                  <a:schemeClr val="accent1"/>
                </a:solidFill>
              </a:rPr>
              <a:t>AK</a:t>
            </a:r>
            <a:r>
              <a:rPr lang="de"/>
              <a:t> Model: </a:t>
            </a:r>
            <a:r>
              <a:rPr lang="de" sz="1577">
                <a:solidFill>
                  <a:srgbClr val="9E9E9E"/>
                </a:solidFill>
              </a:rPr>
              <a:t>data Koppold et al., 2023</a:t>
            </a:r>
            <a:endParaRPr sz="2022">
              <a:solidFill>
                <a:srgbClr val="9E9E9E"/>
              </a:solidFill>
            </a:endParaRPr>
          </a:p>
        </p:txBody>
      </p:sp>
      <p:pic>
        <p:nvPicPr>
          <p:cNvPr id="499" name="Google Shape;499;p51"/>
          <p:cNvPicPr preferRelativeResize="0"/>
          <p:nvPr/>
        </p:nvPicPr>
        <p:blipFill rotWithShape="1">
          <a:blip r:embed="rId3">
            <a:alphaModFix/>
          </a:blip>
          <a:srcRect l="16898" r="18055" b="1930"/>
          <a:stretch/>
        </p:blipFill>
        <p:spPr>
          <a:xfrm>
            <a:off x="60125" y="1677050"/>
            <a:ext cx="1894976" cy="20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1"/>
          <p:cNvPicPr preferRelativeResize="0"/>
          <p:nvPr/>
        </p:nvPicPr>
        <p:blipFill rotWithShape="1">
          <a:blip r:embed="rId4">
            <a:alphaModFix/>
          </a:blip>
          <a:srcRect l="18331" r="16500"/>
          <a:stretch/>
        </p:blipFill>
        <p:spPr>
          <a:xfrm>
            <a:off x="1843025" y="931075"/>
            <a:ext cx="1861682" cy="20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1"/>
          <p:cNvPicPr preferRelativeResize="0"/>
          <p:nvPr/>
        </p:nvPicPr>
        <p:blipFill rotWithShape="1">
          <a:blip r:embed="rId5">
            <a:alphaModFix/>
          </a:blip>
          <a:srcRect l="18867" r="11640"/>
          <a:stretch/>
        </p:blipFill>
        <p:spPr>
          <a:xfrm>
            <a:off x="1854413" y="2971625"/>
            <a:ext cx="1861675" cy="1913573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1"/>
          <p:cNvSpPr txBox="1"/>
          <p:nvPr/>
        </p:nvSpPr>
        <p:spPr>
          <a:xfrm>
            <a:off x="4571988" y="5854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1"/>
          <p:cNvSpPr txBox="1"/>
          <p:nvPr/>
        </p:nvSpPr>
        <p:spPr>
          <a:xfrm>
            <a:off x="6856100" y="5902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FFF203-851E-0BF8-A15E-E8AF745B3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02" y="1001125"/>
            <a:ext cx="2488790" cy="17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BADE7A-0B40-2B02-CBEE-21473B65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159" y="3244363"/>
            <a:ext cx="2325233" cy="166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226DB54-90EC-AE34-D9F3-99CC525E1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48"/>
          <a:stretch/>
        </p:blipFill>
        <p:spPr bwMode="auto">
          <a:xfrm>
            <a:off x="3657183" y="1499544"/>
            <a:ext cx="2833286" cy="5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0ABBB6A-0F2E-39CB-B731-A2349EDE2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" t="31458" b="39101"/>
          <a:stretch/>
        </p:blipFill>
        <p:spPr bwMode="auto">
          <a:xfrm>
            <a:off x="3591977" y="3562601"/>
            <a:ext cx="3125192" cy="66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hark with its mouth open&#10;&#10;Description automatically generated">
            <a:extLst>
              <a:ext uri="{FF2B5EF4-FFF2-40B4-BE49-F238E27FC236}">
                <a16:creationId xmlns:a16="http://schemas.microsoft.com/office/drawing/2014/main" id="{88949ABF-D1F6-4C04-8310-5E4DC3FA3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4" y="3132024"/>
            <a:ext cx="1541416" cy="11560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doctor giving a child a shot&#10;&#10;Description automatically generated">
            <a:extLst>
              <a:ext uri="{FF2B5EF4-FFF2-40B4-BE49-F238E27FC236}">
                <a16:creationId xmlns:a16="http://schemas.microsoft.com/office/drawing/2014/main" id="{7BCA6D13-CF32-0940-6965-F593E5E47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67" y="722539"/>
            <a:ext cx="1541417" cy="11560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close-up of a child's face&#10;&#10;Description automatically generated">
            <a:extLst>
              <a:ext uri="{FF2B5EF4-FFF2-40B4-BE49-F238E27FC236}">
                <a16:creationId xmlns:a16="http://schemas.microsoft.com/office/drawing/2014/main" id="{4AD3FE3B-1B63-635F-F01D-93FE83DE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33" y="143490"/>
            <a:ext cx="1541417" cy="11560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person eating food outside at night&#10;&#10;Description automatically generated">
            <a:extLst>
              <a:ext uri="{FF2B5EF4-FFF2-40B4-BE49-F238E27FC236}">
                <a16:creationId xmlns:a16="http://schemas.microsoft.com/office/drawing/2014/main" id="{28236268-E237-A7C5-713F-12A0CE1EC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35" y="3154679"/>
            <a:ext cx="1481002" cy="11107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couple of young girls laughing&#10;&#10;Description automatically generated">
            <a:extLst>
              <a:ext uri="{FF2B5EF4-FFF2-40B4-BE49-F238E27FC236}">
                <a16:creationId xmlns:a16="http://schemas.microsoft.com/office/drawing/2014/main" id="{4A34754C-939C-61F4-575C-69BDC2A8F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70" y="1768384"/>
            <a:ext cx="1848395" cy="13862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child sailing on a small sailboat&#10;&#10;Description automatically generated">
            <a:extLst>
              <a:ext uri="{FF2B5EF4-FFF2-40B4-BE49-F238E27FC236}">
                <a16:creationId xmlns:a16="http://schemas.microsoft.com/office/drawing/2014/main" id="{A242A364-0C63-291E-8878-F1AF98241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881" y="1519781"/>
            <a:ext cx="2024743" cy="15185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A group of football players celebrating&#10;&#10;Description automatically generated">
            <a:extLst>
              <a:ext uri="{FF2B5EF4-FFF2-40B4-BE49-F238E27FC236}">
                <a16:creationId xmlns:a16="http://schemas.microsoft.com/office/drawing/2014/main" id="{C5F292BA-EC5A-99BA-63DD-2FCBBB53F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99" y="151040"/>
            <a:ext cx="1784168" cy="1338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 descr="A couple of men walking&#10;&#10;Description automatically generated">
            <a:extLst>
              <a:ext uri="{FF2B5EF4-FFF2-40B4-BE49-F238E27FC236}">
                <a16:creationId xmlns:a16="http://schemas.microsoft.com/office/drawing/2014/main" id="{80E3A96E-0254-36A7-C6F9-12C765ED9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23" y="1637348"/>
            <a:ext cx="2300694" cy="1725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 descr="A bird sitting on a wood post&#10;&#10;Description automatically generated">
            <a:extLst>
              <a:ext uri="{FF2B5EF4-FFF2-40B4-BE49-F238E27FC236}">
                <a16:creationId xmlns:a16="http://schemas.microsoft.com/office/drawing/2014/main" id="{A4DB4D4C-49F2-2C7A-9EF8-9087A8826F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16" y="77152"/>
            <a:ext cx="1578872" cy="21051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A stone building with a door&#10;&#10;Description automatically generated">
            <a:extLst>
              <a:ext uri="{FF2B5EF4-FFF2-40B4-BE49-F238E27FC236}">
                <a16:creationId xmlns:a16="http://schemas.microsoft.com/office/drawing/2014/main" id="{000EF340-6B45-14D1-92FF-67F50A7A25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69" y="3570446"/>
            <a:ext cx="1953713" cy="14652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49FFA2-E376-508D-E93E-16C5A987F794}"/>
              </a:ext>
            </a:extLst>
          </p:cNvPr>
          <p:cNvSpPr txBox="1"/>
          <p:nvPr/>
        </p:nvSpPr>
        <p:spPr>
          <a:xfrm>
            <a:off x="2228102" y="1745491"/>
            <a:ext cx="4805364" cy="12926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 are grouped based on their similarities in the construct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valence</a:t>
            </a:r>
            <a:endParaRPr lang="en-DE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88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51211 0.1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9" y="8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35274 0.147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0" y="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0.40599 0.441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9" y="220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0.31107 0.4453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7" y="2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-0.33711 -0.300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150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0.22435 0.001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6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23593 -0.26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97" y="-1347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16862 0.0229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113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-0.80924 0.31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69" y="1557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28334 0.2363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>
            <a:spLocks noGrp="1"/>
          </p:cNvSpPr>
          <p:nvPr>
            <p:ph type="title"/>
          </p:nvPr>
        </p:nvSpPr>
        <p:spPr>
          <a:xfrm>
            <a:off x="0" y="5387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075"/>
              <a:buNone/>
            </a:pPr>
            <a:r>
              <a:rPr lang="de"/>
              <a:t>Regression NN and AK Models: Passive Picture Viewing </a:t>
            </a:r>
            <a:br>
              <a:rPr lang="de"/>
            </a:br>
            <a:r>
              <a:rPr lang="de" sz="1577">
                <a:solidFill>
                  <a:srgbClr val="9E9E9E"/>
                </a:solidFill>
              </a:rPr>
              <a:t>data Koppold et al., 2023</a:t>
            </a:r>
            <a:endParaRPr sz="2355"/>
          </a:p>
        </p:txBody>
      </p:sp>
      <p:pic>
        <p:nvPicPr>
          <p:cNvPr id="513" name="Google Shape;513;p52"/>
          <p:cNvPicPr preferRelativeResize="0"/>
          <p:nvPr/>
        </p:nvPicPr>
        <p:blipFill rotWithShape="1">
          <a:blip r:embed="rId3">
            <a:alphaModFix/>
          </a:blip>
          <a:srcRect l="18960" r="20248"/>
          <a:stretch/>
        </p:blipFill>
        <p:spPr>
          <a:xfrm>
            <a:off x="48600" y="1530100"/>
            <a:ext cx="2045501" cy="24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2"/>
          <p:cNvPicPr preferRelativeResize="0"/>
          <p:nvPr/>
        </p:nvPicPr>
        <p:blipFill rotWithShape="1">
          <a:blip r:embed="rId4">
            <a:alphaModFix/>
          </a:blip>
          <a:srcRect l="48485"/>
          <a:stretch/>
        </p:blipFill>
        <p:spPr>
          <a:xfrm>
            <a:off x="2130525" y="554450"/>
            <a:ext cx="1853450" cy="25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2"/>
          <p:cNvPicPr preferRelativeResize="0"/>
          <p:nvPr/>
        </p:nvPicPr>
        <p:blipFill rotWithShape="1">
          <a:blip r:embed="rId4">
            <a:alphaModFix/>
          </a:blip>
          <a:srcRect r="49497"/>
          <a:stretch/>
        </p:blipFill>
        <p:spPr>
          <a:xfrm>
            <a:off x="2260376" y="2606975"/>
            <a:ext cx="1812250" cy="256987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2"/>
          <p:cNvSpPr txBox="1"/>
          <p:nvPr/>
        </p:nvSpPr>
        <p:spPr>
          <a:xfrm>
            <a:off x="5275813" y="52542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2"/>
          <p:cNvSpPr txBox="1"/>
          <p:nvPr/>
        </p:nvSpPr>
        <p:spPr>
          <a:xfrm>
            <a:off x="7211875" y="52542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F4A71B-F665-D4F2-08BA-18AB1169F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631376" y="2900625"/>
            <a:ext cx="1446235" cy="206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088A043-329A-B4C0-636D-DFA857AFD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744298" y="879098"/>
            <a:ext cx="1209514" cy="17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B244436-8743-4A65-340C-7F78CDD04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15"/>
          <a:stretch/>
        </p:blipFill>
        <p:spPr bwMode="auto">
          <a:xfrm>
            <a:off x="4294237" y="1156662"/>
            <a:ext cx="2943071" cy="106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827FA95-A8DD-9A55-B921-66BCF953B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24"/>
          <a:stretch/>
        </p:blipFill>
        <p:spPr bwMode="auto">
          <a:xfrm>
            <a:off x="4364971" y="3434712"/>
            <a:ext cx="3106180" cy="9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 txBox="1">
            <a:spLocks noGrp="1"/>
          </p:cNvSpPr>
          <p:nvPr>
            <p:ph type="title"/>
          </p:nvPr>
        </p:nvSpPr>
        <p:spPr>
          <a:xfrm>
            <a:off x="311700" y="200450"/>
            <a:ext cx="871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075"/>
              <a:buNone/>
            </a:pPr>
            <a:r>
              <a:rPr lang="de" sz="2355"/>
              <a:t>the AK model is related to STR response pattern beyond other models</a:t>
            </a:r>
            <a:r>
              <a:rPr lang="de"/>
              <a:t> </a:t>
            </a:r>
            <a:r>
              <a:rPr lang="de" sz="1577">
                <a:solidFill>
                  <a:srgbClr val="9E9E9E"/>
                </a:solidFill>
              </a:rPr>
              <a:t>data Koppold et al., 2023</a:t>
            </a:r>
            <a:endParaRPr/>
          </a:p>
        </p:txBody>
      </p:sp>
      <p:sp>
        <p:nvSpPr>
          <p:cNvPr id="528" name="Google Shape;528;p53"/>
          <p:cNvSpPr txBox="1"/>
          <p:nvPr/>
        </p:nvSpPr>
        <p:spPr>
          <a:xfrm>
            <a:off x="7176300" y="4124925"/>
            <a:ext cx="1326600" cy="3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 .005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3"/>
          <p:cNvSpPr txBox="1"/>
          <p:nvPr/>
        </p:nvSpPr>
        <p:spPr>
          <a:xfrm>
            <a:off x="4375600" y="35540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M= .04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3"/>
          <p:cNvSpPr txBox="1"/>
          <p:nvPr/>
        </p:nvSpPr>
        <p:spPr>
          <a:xfrm>
            <a:off x="4375600" y="29645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M= .041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3"/>
          <p:cNvSpPr txBox="1"/>
          <p:nvPr/>
        </p:nvSpPr>
        <p:spPr>
          <a:xfrm>
            <a:off x="4375600" y="237510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M= .042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4375600" y="16523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M= .043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345EE8-86FC-22BE-BEB2-AE895E8D2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83" y="1532237"/>
            <a:ext cx="3802260" cy="27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Is this result replicable with the data from Ventura-Bort et al., 2022?</a:t>
            </a:r>
            <a:endParaRPr/>
          </a:p>
        </p:txBody>
      </p:sp>
      <p:sp>
        <p:nvSpPr>
          <p:cNvPr id="538" name="Google Shape;538;p54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6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Passive Picture Viewing Task (PPV) </a:t>
            </a:r>
            <a:endParaRPr sz="2500">
              <a:solidFill>
                <a:schemeClr val="accent1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AutoNum type="arabicPeriod"/>
            </a:pPr>
            <a:r>
              <a:rPr lang="de" sz="2500">
                <a:solidFill>
                  <a:schemeClr val="accent2"/>
                </a:solidFill>
              </a:rPr>
              <a:t>Passive Sound Listening (PSL)</a:t>
            </a:r>
            <a:endParaRPr sz="2500">
              <a:solidFill>
                <a:schemeClr val="accent2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AutoNum type="arabicPeriod"/>
            </a:pPr>
            <a:r>
              <a:rPr lang="de" sz="2500">
                <a:solidFill>
                  <a:schemeClr val="accent2"/>
                </a:solidFill>
              </a:rPr>
              <a:t>Imagery</a:t>
            </a:r>
            <a:endParaRPr sz="2500">
              <a:solidFill>
                <a:schemeClr val="accent2"/>
              </a:solidFill>
            </a:endParaRPr>
          </a:p>
        </p:txBody>
      </p:sp>
      <p:sp>
        <p:nvSpPr>
          <p:cNvPr id="539" name="Google Shape;539;p54"/>
          <p:cNvSpPr/>
          <p:nvPr/>
        </p:nvSpPr>
        <p:spPr>
          <a:xfrm>
            <a:off x="5539725" y="2409425"/>
            <a:ext cx="879000" cy="207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4"/>
          <p:cNvSpPr/>
          <p:nvPr/>
        </p:nvSpPr>
        <p:spPr>
          <a:xfrm>
            <a:off x="5539725" y="2817975"/>
            <a:ext cx="879000" cy="207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1" name="Google Shape;5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275" y="22267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538" y="1629250"/>
            <a:ext cx="780175" cy="7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body" idx="1"/>
          </p:nvPr>
        </p:nvSpPr>
        <p:spPr>
          <a:xfrm>
            <a:off x="311700" y="1727100"/>
            <a:ext cx="8520600" cy="1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lang="de" sz="2500">
                <a:solidFill>
                  <a:schemeClr val="dk1"/>
                </a:solidFill>
              </a:rPr>
              <a:t>Passive Picture Viewing Task (PPV) </a:t>
            </a:r>
            <a:endParaRPr sz="2500">
              <a:solidFill>
                <a:schemeClr val="dk1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Passive Sound Listening (PSL)</a:t>
            </a:r>
            <a:endParaRPr sz="2500">
              <a:solidFill>
                <a:schemeClr val="accent1"/>
              </a:solidFill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AutoNum type="arabicPeriod"/>
            </a:pPr>
            <a:r>
              <a:rPr lang="de" sz="2500">
                <a:solidFill>
                  <a:schemeClr val="accent1"/>
                </a:solidFill>
              </a:rPr>
              <a:t>Imagery</a:t>
            </a:r>
            <a:endParaRPr sz="2500">
              <a:solidFill>
                <a:schemeClr val="accent1"/>
              </a:solidFill>
            </a:endParaRPr>
          </a:p>
        </p:txBody>
      </p:sp>
      <p:pic>
        <p:nvPicPr>
          <p:cNvPr id="544" name="Google Shape;5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538" y="2616725"/>
            <a:ext cx="780175" cy="7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4"/>
          <p:cNvSpPr/>
          <p:nvPr/>
        </p:nvSpPr>
        <p:spPr>
          <a:xfrm>
            <a:off x="559375" y="3618775"/>
            <a:ext cx="3835800" cy="57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de"/>
              <a:t>effect found for the AK model, not invAK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Summary of Startle</a:t>
            </a:r>
            <a:endParaRPr/>
          </a:p>
        </p:txBody>
      </p:sp>
      <p:sp>
        <p:nvSpPr>
          <p:cNvPr id="551" name="Google Shape;551;p55"/>
          <p:cNvSpPr txBox="1">
            <a:spLocks noGrp="1"/>
          </p:cNvSpPr>
          <p:nvPr>
            <p:ph type="body" idx="1"/>
          </p:nvPr>
        </p:nvSpPr>
        <p:spPr>
          <a:xfrm>
            <a:off x="311700" y="1093225"/>
            <a:ext cx="8520600" cy="1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0B5394"/>
                </a:solidFill>
              </a:rPr>
              <a:t>The less pleasant an event is (presumably higher Startle responses), the less similar it becomes to similarly rated events. </a:t>
            </a:r>
            <a:endParaRPr b="1">
              <a:solidFill>
                <a:srgbClr val="0B5394"/>
              </a:solidFill>
            </a:endParaRPr>
          </a:p>
          <a:p>
            <a:pPr marL="914400" lvl="1" indent="-32470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4"/>
              <a:buChar char="○"/>
            </a:pPr>
            <a:r>
              <a:rPr lang="de"/>
              <a:t>This pattern is however not replicated in Ventura-Bort et al., 2022.</a:t>
            </a:r>
            <a:endParaRPr/>
          </a:p>
          <a:p>
            <a:pPr marL="914400" lvl="1" indent="-32470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4"/>
              <a:buChar char="○"/>
            </a:pPr>
            <a:r>
              <a:rPr lang="de"/>
              <a:t>The Startle is not indicative of the level of valence experienced in a particular event</a:t>
            </a:r>
            <a:endParaRPr/>
          </a:p>
          <a:p>
            <a:pPr marL="914400" lvl="1" indent="-32470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14"/>
              <a:buChar char="○"/>
            </a:pPr>
            <a:r>
              <a:rPr lang="de"/>
              <a:t>The physiological reactivity is not dependent on the category assigned to the particular event, but more strongly dependent on context and individual factors. </a:t>
            </a:r>
            <a:endParaRPr/>
          </a:p>
        </p:txBody>
      </p:sp>
      <p:sp>
        <p:nvSpPr>
          <p:cNvPr id="552" name="Google Shape;552;p55"/>
          <p:cNvSpPr txBox="1"/>
          <p:nvPr/>
        </p:nvSpPr>
        <p:spPr>
          <a:xfrm>
            <a:off x="286350" y="2853800"/>
            <a:ext cx="8571300" cy="21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351C75"/>
                </a:solidFill>
              </a:rPr>
              <a:t>Are reactions to pleasant events similar to each other and different to other less pleasant events?</a:t>
            </a:r>
            <a:endParaRPr sz="1800" b="1">
              <a:solidFill>
                <a:srgbClr val="351C75"/>
              </a:solidFill>
            </a:endParaRPr>
          </a:p>
          <a:p>
            <a:pPr marL="914400" lvl="1" indent="-32470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4"/>
              <a:buChar char="○"/>
            </a:pPr>
            <a:r>
              <a:rPr lang="de">
                <a:solidFill>
                  <a:schemeClr val="dk2"/>
                </a:solidFill>
              </a:rPr>
              <a:t>Bottom effects? Trials evoking little or no responses are similar to each other due to that condition. But the lack of a response should not be an indicative of the degree of a category. </a:t>
            </a:r>
            <a:endParaRPr>
              <a:solidFill>
                <a:schemeClr val="dk2"/>
              </a:solidFill>
            </a:endParaRPr>
          </a:p>
          <a:p>
            <a:pPr marL="914400" lvl="1" indent="-32470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4"/>
              <a:buChar char="○"/>
            </a:pPr>
            <a:r>
              <a:rPr lang="de">
                <a:solidFill>
                  <a:schemeClr val="dk2"/>
                </a:solidFill>
              </a:rPr>
              <a:t>Additional test to check for the robustness of the results: </a:t>
            </a:r>
            <a:endParaRPr>
              <a:solidFill>
                <a:schemeClr val="dk2"/>
              </a:solidFill>
            </a:endParaRPr>
          </a:p>
          <a:p>
            <a:pPr marL="1371600" lvl="2" indent="-32470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4"/>
              <a:buChar char="○"/>
            </a:pPr>
            <a:r>
              <a:rPr lang="de">
                <a:solidFill>
                  <a:schemeClr val="dk2"/>
                </a:solidFill>
              </a:rPr>
              <a:t>Test with further datasets with passive picture viewing tasks.</a:t>
            </a:r>
            <a:endParaRPr>
              <a:solidFill>
                <a:schemeClr val="dk2"/>
              </a:solidFill>
            </a:endParaRPr>
          </a:p>
          <a:p>
            <a:pPr marL="1371600" lvl="2" indent="-32470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14"/>
              <a:buChar char="○"/>
            </a:pPr>
            <a:r>
              <a:rPr lang="de">
                <a:solidFill>
                  <a:schemeClr val="dk2"/>
                </a:solidFill>
              </a:rPr>
              <a:t>Split the data set in 2/3 subsets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6"/>
          <p:cNvSpPr txBox="1"/>
          <p:nvPr/>
        </p:nvSpPr>
        <p:spPr>
          <a:xfrm>
            <a:off x="186300" y="447175"/>
            <a:ext cx="3300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Imagery Ventura-Bort et al., 2022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5800350" y="447175"/>
            <a:ext cx="3300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PPV Ventura-Bort et al., 2022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633475" y="2969375"/>
            <a:ext cx="2084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de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PSL Ventura-Bort et al., 2022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0" name="Google Shape;560;p56"/>
          <p:cNvCxnSpPr/>
          <p:nvPr/>
        </p:nvCxnSpPr>
        <p:spPr>
          <a:xfrm>
            <a:off x="2770400" y="1285350"/>
            <a:ext cx="3344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1" name="Google Shape;561;p56"/>
          <p:cNvCxnSpPr/>
          <p:nvPr/>
        </p:nvCxnSpPr>
        <p:spPr>
          <a:xfrm rot="10800000" flipH="1">
            <a:off x="2764088" y="1438950"/>
            <a:ext cx="6300" cy="25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2" name="Google Shape;562;p56"/>
          <p:cNvSpPr txBox="1">
            <a:spLocks noGrp="1"/>
          </p:cNvSpPr>
          <p:nvPr>
            <p:ph type="title"/>
          </p:nvPr>
        </p:nvSpPr>
        <p:spPr>
          <a:xfrm rot="-5400000">
            <a:off x="-2190750" y="2155050"/>
            <a:ext cx="51792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220"/>
              <a:t>Comparison across data sets and tasks</a:t>
            </a:r>
            <a:endParaRPr sz="2220"/>
          </a:p>
        </p:txBody>
      </p:sp>
      <p:sp>
        <p:nvSpPr>
          <p:cNvPr id="563" name="Google Shape;563;p56"/>
          <p:cNvSpPr txBox="1"/>
          <p:nvPr/>
        </p:nvSpPr>
        <p:spPr>
          <a:xfrm>
            <a:off x="4079900" y="13835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non-similar patterns across tasks and samples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56"/>
          <p:cNvPicPr preferRelativeResize="0"/>
          <p:nvPr/>
        </p:nvPicPr>
        <p:blipFill rotWithShape="1">
          <a:blip r:embed="rId3">
            <a:alphaModFix/>
          </a:blip>
          <a:srcRect l="20243" r="18239" b="3511"/>
          <a:stretch/>
        </p:blipFill>
        <p:spPr>
          <a:xfrm>
            <a:off x="797700" y="3275440"/>
            <a:ext cx="1811524" cy="202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3350" y="855300"/>
            <a:ext cx="2391000" cy="1707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285179">
            <a:off x="4097605" y="3027695"/>
            <a:ext cx="2562539" cy="13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6"/>
          <p:cNvPicPr preferRelativeResize="0"/>
          <p:nvPr/>
        </p:nvPicPr>
        <p:blipFill rotWithShape="1">
          <a:blip r:embed="rId6">
            <a:alphaModFix/>
          </a:blip>
          <a:srcRect l="17618" r="20449"/>
          <a:stretch/>
        </p:blipFill>
        <p:spPr>
          <a:xfrm>
            <a:off x="797700" y="855300"/>
            <a:ext cx="1480762" cy="17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2118875" y="1983630"/>
            <a:ext cx="2714476" cy="142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56"/>
          <p:cNvCxnSpPr/>
          <p:nvPr/>
        </p:nvCxnSpPr>
        <p:spPr>
          <a:xfrm rot="10800000" flipH="1">
            <a:off x="2757300" y="1978450"/>
            <a:ext cx="3690900" cy="2738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70" name="Google Shape;570;p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06737" y="236373"/>
            <a:ext cx="1898325" cy="9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57"/>
          <p:cNvPicPr preferRelativeResize="0"/>
          <p:nvPr/>
        </p:nvPicPr>
        <p:blipFill rotWithShape="1">
          <a:blip r:embed="rId3">
            <a:alphaModFix/>
          </a:blip>
          <a:srcRect l="17732" r="16955"/>
          <a:stretch/>
        </p:blipFill>
        <p:spPr>
          <a:xfrm>
            <a:off x="2229380" y="716113"/>
            <a:ext cx="1809746" cy="197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7"/>
          <p:cNvPicPr preferRelativeResize="0"/>
          <p:nvPr/>
        </p:nvPicPr>
        <p:blipFill rotWithShape="1">
          <a:blip r:embed="rId4">
            <a:alphaModFix/>
          </a:blip>
          <a:srcRect l="15389" r="10616"/>
          <a:stretch/>
        </p:blipFill>
        <p:spPr>
          <a:xfrm>
            <a:off x="2153075" y="3102189"/>
            <a:ext cx="1809750" cy="17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7"/>
          <p:cNvPicPr preferRelativeResize="0"/>
          <p:nvPr/>
        </p:nvPicPr>
        <p:blipFill rotWithShape="1">
          <a:blip r:embed="rId5">
            <a:alphaModFix/>
          </a:blip>
          <a:srcRect l="1322" t="27623" b="37792"/>
          <a:stretch/>
        </p:blipFill>
        <p:spPr>
          <a:xfrm>
            <a:off x="3855848" y="3529100"/>
            <a:ext cx="3100400" cy="7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7"/>
          <p:cNvPicPr preferRelativeResize="0"/>
          <p:nvPr/>
        </p:nvPicPr>
        <p:blipFill rotWithShape="1">
          <a:blip r:embed="rId5">
            <a:alphaModFix/>
          </a:blip>
          <a:srcRect b="71630"/>
          <a:stretch/>
        </p:blipFill>
        <p:spPr>
          <a:xfrm>
            <a:off x="3935688" y="1268648"/>
            <a:ext cx="2940726" cy="595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7"/>
          <p:cNvPicPr preferRelativeResize="0"/>
          <p:nvPr/>
        </p:nvPicPr>
        <p:blipFill rotWithShape="1">
          <a:blip r:embed="rId6">
            <a:alphaModFix/>
          </a:blip>
          <a:srcRect l="19007" r="18241" b="3511"/>
          <a:stretch/>
        </p:blipFill>
        <p:spPr>
          <a:xfrm>
            <a:off x="102750" y="1801650"/>
            <a:ext cx="2126625" cy="23356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7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STR and NN and AK Model: (PPV)</a:t>
            </a:r>
            <a:endParaRPr/>
          </a:p>
        </p:txBody>
      </p:sp>
      <p:pic>
        <p:nvPicPr>
          <p:cNvPr id="581" name="Google Shape;581;p5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07099" y="932700"/>
            <a:ext cx="1994849" cy="142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56250" y="3307548"/>
            <a:ext cx="2158299" cy="15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7"/>
          <p:cNvSpPr txBox="1"/>
          <p:nvPr/>
        </p:nvSpPr>
        <p:spPr>
          <a:xfrm>
            <a:off x="4703438" y="52542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7"/>
          <p:cNvSpPr txBox="1"/>
          <p:nvPr/>
        </p:nvSpPr>
        <p:spPr>
          <a:xfrm>
            <a:off x="7211875" y="52542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 r="51507" b="4378"/>
          <a:stretch/>
        </p:blipFill>
        <p:spPr>
          <a:xfrm>
            <a:off x="2128850" y="2912575"/>
            <a:ext cx="1583901" cy="22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3">
            <a:alphaModFix/>
          </a:blip>
          <a:srcRect l="49049" b="20088"/>
          <a:stretch/>
        </p:blipFill>
        <p:spPr>
          <a:xfrm>
            <a:off x="2023425" y="836650"/>
            <a:ext cx="1794751" cy="20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8"/>
          <p:cNvPicPr preferRelativeResize="0"/>
          <p:nvPr/>
        </p:nvPicPr>
        <p:blipFill rotWithShape="1">
          <a:blip r:embed="rId4">
            <a:alphaModFix/>
          </a:blip>
          <a:srcRect l="18173" r="18237" b="3511"/>
          <a:stretch/>
        </p:blipFill>
        <p:spPr>
          <a:xfrm>
            <a:off x="0" y="1753100"/>
            <a:ext cx="2154949" cy="233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8"/>
          <p:cNvPicPr preferRelativeResize="0"/>
          <p:nvPr/>
        </p:nvPicPr>
        <p:blipFill rotWithShape="1">
          <a:blip r:embed="rId5">
            <a:alphaModFix/>
          </a:blip>
          <a:srcRect l="1468" b="51037"/>
          <a:stretch/>
        </p:blipFill>
        <p:spPr>
          <a:xfrm>
            <a:off x="3818175" y="3316074"/>
            <a:ext cx="3152876" cy="119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 l="2638" t="47393"/>
          <a:stretch/>
        </p:blipFill>
        <p:spPr>
          <a:xfrm>
            <a:off x="3882990" y="1293350"/>
            <a:ext cx="2899445" cy="119757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8"/>
          <p:cNvSpPr txBox="1">
            <a:spLocks noGrp="1"/>
          </p:cNvSpPr>
          <p:nvPr>
            <p:ph type="title"/>
          </p:nvPr>
        </p:nvSpPr>
        <p:spPr>
          <a:xfrm>
            <a:off x="0" y="5387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Regression NN and AK Models: Passive Picture Viewing (PPV)</a:t>
            </a:r>
            <a:endParaRPr/>
          </a:p>
        </p:txBody>
      </p:sp>
      <p:pic>
        <p:nvPicPr>
          <p:cNvPr id="595" name="Google Shape;595;p58"/>
          <p:cNvPicPr preferRelativeResize="0"/>
          <p:nvPr/>
        </p:nvPicPr>
        <p:blipFill rotWithShape="1">
          <a:blip r:embed="rId6">
            <a:alphaModFix/>
          </a:blip>
          <a:srcRect l="50288"/>
          <a:stretch/>
        </p:blipFill>
        <p:spPr>
          <a:xfrm>
            <a:off x="7076475" y="1004025"/>
            <a:ext cx="1458401" cy="20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8"/>
          <p:cNvPicPr preferRelativeResize="0"/>
          <p:nvPr/>
        </p:nvPicPr>
        <p:blipFill rotWithShape="1">
          <a:blip r:embed="rId6">
            <a:alphaModFix/>
          </a:blip>
          <a:srcRect r="49670"/>
          <a:stretch/>
        </p:blipFill>
        <p:spPr>
          <a:xfrm>
            <a:off x="7123125" y="3156350"/>
            <a:ext cx="1365101" cy="19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8"/>
          <p:cNvSpPr txBox="1"/>
          <p:nvPr/>
        </p:nvSpPr>
        <p:spPr>
          <a:xfrm>
            <a:off x="4672513" y="571850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8"/>
          <p:cNvSpPr txBox="1"/>
          <p:nvPr/>
        </p:nvSpPr>
        <p:spPr>
          <a:xfrm>
            <a:off x="6848350" y="571850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9"/>
          <p:cNvSpPr txBox="1">
            <a:spLocks noGrp="1"/>
          </p:cNvSpPr>
          <p:nvPr>
            <p:ph type="title"/>
          </p:nvPr>
        </p:nvSpPr>
        <p:spPr>
          <a:xfrm>
            <a:off x="219550" y="68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the AK model is NOT related to STR response pattern beyond other models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604" name="Google Shape;60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75" y="1257325"/>
            <a:ext cx="4545999" cy="32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9"/>
          <p:cNvSpPr txBox="1"/>
          <p:nvPr/>
        </p:nvSpPr>
        <p:spPr>
          <a:xfrm>
            <a:off x="5347650" y="4103725"/>
            <a:ext cx="956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&gt; .6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9"/>
          <p:cNvSpPr txBox="1"/>
          <p:nvPr/>
        </p:nvSpPr>
        <p:spPr>
          <a:xfrm>
            <a:off x="3981125" y="35385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.01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9"/>
          <p:cNvSpPr txBox="1"/>
          <p:nvPr/>
        </p:nvSpPr>
        <p:spPr>
          <a:xfrm>
            <a:off x="4036375" y="29490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.01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59"/>
          <p:cNvSpPr txBox="1"/>
          <p:nvPr/>
        </p:nvSpPr>
        <p:spPr>
          <a:xfrm>
            <a:off x="3981125" y="23596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.01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59"/>
          <p:cNvSpPr txBox="1"/>
          <p:nvPr/>
        </p:nvSpPr>
        <p:spPr>
          <a:xfrm>
            <a:off x="4036375" y="15895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.005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STR and NN and AK Model: (PSL)</a:t>
            </a:r>
            <a:endParaRPr/>
          </a:p>
        </p:txBody>
      </p:sp>
      <p:pic>
        <p:nvPicPr>
          <p:cNvPr id="615" name="Google Shape;615;p60"/>
          <p:cNvPicPr preferRelativeResize="0"/>
          <p:nvPr/>
        </p:nvPicPr>
        <p:blipFill rotWithShape="1">
          <a:blip r:embed="rId3">
            <a:alphaModFix/>
          </a:blip>
          <a:srcRect l="19302"/>
          <a:stretch/>
        </p:blipFill>
        <p:spPr>
          <a:xfrm>
            <a:off x="-1" y="1787750"/>
            <a:ext cx="2956750" cy="261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0"/>
          <p:cNvPicPr preferRelativeResize="0"/>
          <p:nvPr/>
        </p:nvPicPr>
        <p:blipFill rotWithShape="1">
          <a:blip r:embed="rId4">
            <a:alphaModFix/>
          </a:blip>
          <a:srcRect l="20127" r="14138"/>
          <a:stretch/>
        </p:blipFill>
        <p:spPr>
          <a:xfrm>
            <a:off x="2262600" y="985225"/>
            <a:ext cx="1979225" cy="21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0"/>
          <p:cNvPicPr preferRelativeResize="0"/>
          <p:nvPr/>
        </p:nvPicPr>
        <p:blipFill rotWithShape="1">
          <a:blip r:embed="rId5">
            <a:alphaModFix/>
          </a:blip>
          <a:srcRect l="16251" r="10929"/>
          <a:stretch/>
        </p:blipFill>
        <p:spPr>
          <a:xfrm>
            <a:off x="2233640" y="3135925"/>
            <a:ext cx="2037148" cy="19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0"/>
          <p:cNvPicPr preferRelativeResize="0"/>
          <p:nvPr/>
        </p:nvPicPr>
        <p:blipFill rotWithShape="1">
          <a:blip r:embed="rId6">
            <a:alphaModFix/>
          </a:blip>
          <a:srcRect b="66974"/>
          <a:stretch/>
        </p:blipFill>
        <p:spPr>
          <a:xfrm>
            <a:off x="3997125" y="1468825"/>
            <a:ext cx="3283674" cy="77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0"/>
          <p:cNvPicPr preferRelativeResize="0"/>
          <p:nvPr/>
        </p:nvPicPr>
        <p:blipFill rotWithShape="1">
          <a:blip r:embed="rId6">
            <a:alphaModFix/>
          </a:blip>
          <a:srcRect t="26674" b="35809"/>
          <a:stretch/>
        </p:blipFill>
        <p:spPr>
          <a:xfrm>
            <a:off x="3997113" y="3722948"/>
            <a:ext cx="3075875" cy="82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33625" y="1209550"/>
            <a:ext cx="1810375" cy="12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88663" y="3365175"/>
            <a:ext cx="1904676" cy="1360476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0"/>
          <p:cNvSpPr txBox="1"/>
          <p:nvPr/>
        </p:nvSpPr>
        <p:spPr>
          <a:xfrm>
            <a:off x="4866238" y="691300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0"/>
          <p:cNvSpPr txBox="1"/>
          <p:nvPr/>
        </p:nvSpPr>
        <p:spPr>
          <a:xfrm>
            <a:off x="7188675" y="691300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1"/>
          <p:cNvSpPr txBox="1">
            <a:spLocks noGrp="1"/>
          </p:cNvSpPr>
          <p:nvPr>
            <p:ph type="title"/>
          </p:nvPr>
        </p:nvSpPr>
        <p:spPr>
          <a:xfrm>
            <a:off x="0" y="5387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Regression NN and AK Models: Passive Sound Listening (PSL)</a:t>
            </a:r>
            <a:endParaRPr/>
          </a:p>
        </p:txBody>
      </p:sp>
      <p:pic>
        <p:nvPicPr>
          <p:cNvPr id="629" name="Google Shape;629;p61"/>
          <p:cNvPicPr preferRelativeResize="0"/>
          <p:nvPr/>
        </p:nvPicPr>
        <p:blipFill rotWithShape="1">
          <a:blip r:embed="rId3">
            <a:alphaModFix/>
          </a:blip>
          <a:srcRect t="1970" r="50213"/>
          <a:stretch/>
        </p:blipFill>
        <p:spPr>
          <a:xfrm>
            <a:off x="2410737" y="2719225"/>
            <a:ext cx="1723677" cy="24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1"/>
          <p:cNvPicPr preferRelativeResize="0"/>
          <p:nvPr/>
        </p:nvPicPr>
        <p:blipFill rotWithShape="1">
          <a:blip r:embed="rId3">
            <a:alphaModFix/>
          </a:blip>
          <a:srcRect l="49091" b="21463"/>
          <a:stretch/>
        </p:blipFill>
        <p:spPr>
          <a:xfrm>
            <a:off x="2460925" y="612600"/>
            <a:ext cx="1778001" cy="195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1"/>
          <p:cNvPicPr preferRelativeResize="0"/>
          <p:nvPr/>
        </p:nvPicPr>
        <p:blipFill rotWithShape="1">
          <a:blip r:embed="rId4">
            <a:alphaModFix/>
          </a:blip>
          <a:srcRect l="19301" r="19209"/>
          <a:stretch/>
        </p:blipFill>
        <p:spPr>
          <a:xfrm>
            <a:off x="0" y="1787750"/>
            <a:ext cx="2252951" cy="261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1"/>
          <p:cNvPicPr preferRelativeResize="0"/>
          <p:nvPr/>
        </p:nvPicPr>
        <p:blipFill rotWithShape="1">
          <a:blip r:embed="rId5">
            <a:alphaModFix/>
          </a:blip>
          <a:srcRect t="49459"/>
          <a:stretch/>
        </p:blipFill>
        <p:spPr>
          <a:xfrm>
            <a:off x="4362338" y="1182438"/>
            <a:ext cx="3084252" cy="111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1"/>
          <p:cNvPicPr preferRelativeResize="0"/>
          <p:nvPr/>
        </p:nvPicPr>
        <p:blipFill rotWithShape="1">
          <a:blip r:embed="rId5">
            <a:alphaModFix/>
          </a:blip>
          <a:srcRect b="52676"/>
          <a:stretch/>
        </p:blipFill>
        <p:spPr>
          <a:xfrm>
            <a:off x="4333550" y="3262825"/>
            <a:ext cx="3084252" cy="10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1"/>
          <p:cNvPicPr preferRelativeResize="0"/>
          <p:nvPr/>
        </p:nvPicPr>
        <p:blipFill rotWithShape="1">
          <a:blip r:embed="rId6">
            <a:alphaModFix/>
          </a:blip>
          <a:srcRect r="48896"/>
          <a:stretch/>
        </p:blipFill>
        <p:spPr>
          <a:xfrm>
            <a:off x="7570000" y="3063233"/>
            <a:ext cx="1450351" cy="2027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1"/>
          <p:cNvPicPr preferRelativeResize="0"/>
          <p:nvPr/>
        </p:nvPicPr>
        <p:blipFill rotWithShape="1">
          <a:blip r:embed="rId6">
            <a:alphaModFix/>
          </a:blip>
          <a:srcRect l="50288"/>
          <a:stretch/>
        </p:blipFill>
        <p:spPr>
          <a:xfrm>
            <a:off x="7570000" y="839775"/>
            <a:ext cx="1363525" cy="195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hark with its mouth open&#10;&#10;Description automatically generated">
            <a:extLst>
              <a:ext uri="{FF2B5EF4-FFF2-40B4-BE49-F238E27FC236}">
                <a16:creationId xmlns:a16="http://schemas.microsoft.com/office/drawing/2014/main" id="{88949ABF-D1F6-4C04-8310-5E4DC3FA3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4" y="3132024"/>
            <a:ext cx="1541416" cy="11560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doctor giving a child a shot&#10;&#10;Description automatically generated">
            <a:extLst>
              <a:ext uri="{FF2B5EF4-FFF2-40B4-BE49-F238E27FC236}">
                <a16:creationId xmlns:a16="http://schemas.microsoft.com/office/drawing/2014/main" id="{7BCA6D13-CF32-0940-6965-F593E5E47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67" y="722539"/>
            <a:ext cx="1541417" cy="11560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close-up of a child's face&#10;&#10;Description automatically generated">
            <a:extLst>
              <a:ext uri="{FF2B5EF4-FFF2-40B4-BE49-F238E27FC236}">
                <a16:creationId xmlns:a16="http://schemas.microsoft.com/office/drawing/2014/main" id="{4AD3FE3B-1B63-635F-F01D-93FE83DEE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33" y="143490"/>
            <a:ext cx="1541417" cy="11560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person eating food outside at night&#10;&#10;Description automatically generated">
            <a:extLst>
              <a:ext uri="{FF2B5EF4-FFF2-40B4-BE49-F238E27FC236}">
                <a16:creationId xmlns:a16="http://schemas.microsoft.com/office/drawing/2014/main" id="{28236268-E237-A7C5-713F-12A0CE1EC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35" y="3154679"/>
            <a:ext cx="1481002" cy="11107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A couple of young girls laughing&#10;&#10;Description automatically generated">
            <a:extLst>
              <a:ext uri="{FF2B5EF4-FFF2-40B4-BE49-F238E27FC236}">
                <a16:creationId xmlns:a16="http://schemas.microsoft.com/office/drawing/2014/main" id="{4A34754C-939C-61F4-575C-69BDC2A8F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70" y="1768384"/>
            <a:ext cx="1848395" cy="13862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 descr="A child sailing on a small sailboat&#10;&#10;Description automatically generated">
            <a:extLst>
              <a:ext uri="{FF2B5EF4-FFF2-40B4-BE49-F238E27FC236}">
                <a16:creationId xmlns:a16="http://schemas.microsoft.com/office/drawing/2014/main" id="{A242A364-0C63-291E-8878-F1AF98241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881" y="1519781"/>
            <a:ext cx="2024743" cy="15185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A group of football players celebrating&#10;&#10;Description automatically generated">
            <a:extLst>
              <a:ext uri="{FF2B5EF4-FFF2-40B4-BE49-F238E27FC236}">
                <a16:creationId xmlns:a16="http://schemas.microsoft.com/office/drawing/2014/main" id="{C5F292BA-EC5A-99BA-63DD-2FCBBB53F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99" y="143491"/>
            <a:ext cx="1784168" cy="1338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 descr="A couple of men walking&#10;&#10;Description automatically generated">
            <a:extLst>
              <a:ext uri="{FF2B5EF4-FFF2-40B4-BE49-F238E27FC236}">
                <a16:creationId xmlns:a16="http://schemas.microsoft.com/office/drawing/2014/main" id="{80E3A96E-0254-36A7-C6F9-12C765ED9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23" y="1637348"/>
            <a:ext cx="2300694" cy="1725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 descr="A bird sitting on a wood post&#10;&#10;Description automatically generated">
            <a:extLst>
              <a:ext uri="{FF2B5EF4-FFF2-40B4-BE49-F238E27FC236}">
                <a16:creationId xmlns:a16="http://schemas.microsoft.com/office/drawing/2014/main" id="{A4DB4D4C-49F2-2C7A-9EF8-9087A8826F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16" y="77152"/>
            <a:ext cx="1578872" cy="21051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A stone building with a door&#10;&#10;Description automatically generated">
            <a:extLst>
              <a:ext uri="{FF2B5EF4-FFF2-40B4-BE49-F238E27FC236}">
                <a16:creationId xmlns:a16="http://schemas.microsoft.com/office/drawing/2014/main" id="{000EF340-6B45-14D1-92FF-67F50A7A25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69" y="3570446"/>
            <a:ext cx="1953713" cy="14652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2F477A-BD61-6FF1-6198-C40C4B756D65}"/>
              </a:ext>
            </a:extLst>
          </p:cNvPr>
          <p:cNvSpPr txBox="1"/>
          <p:nvPr/>
        </p:nvSpPr>
        <p:spPr>
          <a:xfrm>
            <a:off x="108584" y="349431"/>
            <a:ext cx="84963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 are grouped based on their similarities in the construct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Arousal</a:t>
            </a:r>
            <a:endParaRPr lang="en-DE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63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0.51211 0.1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9" y="83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35274 0.147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0" y="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0.40599 0.441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9" y="220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0.31107 0.4453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7" y="222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17747 0.041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67" y="20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0.47019 0.4219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2108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L 0.49388 0.381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88" y="1905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16862 0.0229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113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-0.80924 0.31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69" y="1557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-0.28334 0.2363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2"/>
          <p:cNvSpPr txBox="1">
            <a:spLocks noGrp="1"/>
          </p:cNvSpPr>
          <p:nvPr>
            <p:ph type="title"/>
          </p:nvPr>
        </p:nvSpPr>
        <p:spPr>
          <a:xfrm>
            <a:off x="311700" y="2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the AK model is  related to STR response pattern beyond other models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641" name="Google Shape;641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075" y="1284300"/>
            <a:ext cx="4789025" cy="34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2"/>
          <p:cNvSpPr txBox="1"/>
          <p:nvPr/>
        </p:nvSpPr>
        <p:spPr>
          <a:xfrm>
            <a:off x="5006100" y="3995125"/>
            <a:ext cx="956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&lt;.04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2"/>
          <p:cNvSpPr txBox="1"/>
          <p:nvPr/>
        </p:nvSpPr>
        <p:spPr>
          <a:xfrm>
            <a:off x="3981125" y="35385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2"/>
          <p:cNvSpPr txBox="1"/>
          <p:nvPr/>
        </p:nvSpPr>
        <p:spPr>
          <a:xfrm>
            <a:off x="4036375" y="29490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.03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2"/>
          <p:cNvSpPr txBox="1"/>
          <p:nvPr/>
        </p:nvSpPr>
        <p:spPr>
          <a:xfrm>
            <a:off x="3981125" y="23596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.02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2"/>
          <p:cNvSpPr txBox="1"/>
          <p:nvPr/>
        </p:nvSpPr>
        <p:spPr>
          <a:xfrm>
            <a:off x="4036375" y="15895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.03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3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STR and NN and AK Model: Imagery</a:t>
            </a:r>
            <a:endParaRPr/>
          </a:p>
        </p:txBody>
      </p:sp>
      <p:pic>
        <p:nvPicPr>
          <p:cNvPr id="652" name="Google Shape;652;p63"/>
          <p:cNvPicPr preferRelativeResize="0"/>
          <p:nvPr/>
        </p:nvPicPr>
        <p:blipFill rotWithShape="1">
          <a:blip r:embed="rId3">
            <a:alphaModFix/>
          </a:blip>
          <a:srcRect l="17618" r="20449"/>
          <a:stretch/>
        </p:blipFill>
        <p:spPr>
          <a:xfrm>
            <a:off x="60125" y="1855700"/>
            <a:ext cx="1875350" cy="216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3"/>
          <p:cNvPicPr preferRelativeResize="0"/>
          <p:nvPr/>
        </p:nvPicPr>
        <p:blipFill rotWithShape="1">
          <a:blip r:embed="rId4">
            <a:alphaModFix/>
          </a:blip>
          <a:srcRect l="15983" r="17193" b="2333"/>
          <a:stretch/>
        </p:blipFill>
        <p:spPr>
          <a:xfrm>
            <a:off x="1749863" y="738700"/>
            <a:ext cx="2103000" cy="219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5">
            <a:alphaModFix/>
          </a:blip>
          <a:srcRect l="17585" r="10693"/>
          <a:stretch/>
        </p:blipFill>
        <p:spPr>
          <a:xfrm>
            <a:off x="1794600" y="2934325"/>
            <a:ext cx="2218067" cy="220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6">
            <a:alphaModFix/>
          </a:blip>
          <a:srcRect b="69094"/>
          <a:stretch/>
        </p:blipFill>
        <p:spPr>
          <a:xfrm>
            <a:off x="3713573" y="1469325"/>
            <a:ext cx="3326679" cy="73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 t="30242" b="35155"/>
          <a:stretch/>
        </p:blipFill>
        <p:spPr>
          <a:xfrm>
            <a:off x="3891318" y="3720412"/>
            <a:ext cx="2971194" cy="73437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3"/>
          <p:cNvSpPr txBox="1"/>
          <p:nvPr/>
        </p:nvSpPr>
        <p:spPr>
          <a:xfrm>
            <a:off x="4479463" y="7067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63"/>
          <p:cNvSpPr txBox="1"/>
          <p:nvPr/>
        </p:nvSpPr>
        <p:spPr>
          <a:xfrm>
            <a:off x="6972100" y="7067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9" name="Google Shape;659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31475" y="1124063"/>
            <a:ext cx="2146425" cy="153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72100" y="3371250"/>
            <a:ext cx="2005799" cy="1432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4"/>
          <p:cNvSpPr txBox="1">
            <a:spLocks noGrp="1"/>
          </p:cNvSpPr>
          <p:nvPr>
            <p:ph type="title"/>
          </p:nvPr>
        </p:nvSpPr>
        <p:spPr>
          <a:xfrm>
            <a:off x="0" y="5387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Regression NN and AK Models: Imagery</a:t>
            </a:r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 t="44271"/>
          <a:stretch/>
        </p:blipFill>
        <p:spPr>
          <a:xfrm>
            <a:off x="3836700" y="1096850"/>
            <a:ext cx="2921601" cy="116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4"/>
          <p:cNvPicPr preferRelativeResize="0"/>
          <p:nvPr/>
        </p:nvPicPr>
        <p:blipFill rotWithShape="1">
          <a:blip r:embed="rId3">
            <a:alphaModFix/>
          </a:blip>
          <a:srcRect b="52102"/>
          <a:stretch/>
        </p:blipFill>
        <p:spPr>
          <a:xfrm>
            <a:off x="3903613" y="3183298"/>
            <a:ext cx="3038925" cy="10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4"/>
          <p:cNvPicPr preferRelativeResize="0"/>
          <p:nvPr/>
        </p:nvPicPr>
        <p:blipFill rotWithShape="1">
          <a:blip r:embed="rId4">
            <a:alphaModFix/>
          </a:blip>
          <a:srcRect t="2190" r="52550"/>
          <a:stretch/>
        </p:blipFill>
        <p:spPr>
          <a:xfrm>
            <a:off x="2246812" y="2705050"/>
            <a:ext cx="1535144" cy="22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4"/>
          <p:cNvPicPr preferRelativeResize="0"/>
          <p:nvPr/>
        </p:nvPicPr>
        <p:blipFill rotWithShape="1">
          <a:blip r:embed="rId4">
            <a:alphaModFix/>
          </a:blip>
          <a:srcRect l="49655"/>
          <a:stretch/>
        </p:blipFill>
        <p:spPr>
          <a:xfrm>
            <a:off x="2192075" y="602450"/>
            <a:ext cx="1644626" cy="23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4"/>
          <p:cNvPicPr preferRelativeResize="0"/>
          <p:nvPr/>
        </p:nvPicPr>
        <p:blipFill rotWithShape="1">
          <a:blip r:embed="rId5">
            <a:alphaModFix/>
          </a:blip>
          <a:srcRect l="17618" r="20449"/>
          <a:stretch/>
        </p:blipFill>
        <p:spPr>
          <a:xfrm>
            <a:off x="53800" y="1680925"/>
            <a:ext cx="1959824" cy="22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4"/>
          <p:cNvSpPr txBox="1"/>
          <p:nvPr/>
        </p:nvSpPr>
        <p:spPr>
          <a:xfrm>
            <a:off x="4479463" y="706775"/>
            <a:ext cx="16980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permutation test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4"/>
          <p:cNvSpPr txBox="1"/>
          <p:nvPr/>
        </p:nvSpPr>
        <p:spPr>
          <a:xfrm>
            <a:off x="6972100" y="706775"/>
            <a:ext cx="2005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Individual-based similarity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p64"/>
          <p:cNvPicPr preferRelativeResize="0"/>
          <p:nvPr/>
        </p:nvPicPr>
        <p:blipFill rotWithShape="1">
          <a:blip r:embed="rId6">
            <a:alphaModFix/>
          </a:blip>
          <a:srcRect l="50376"/>
          <a:stretch/>
        </p:blipFill>
        <p:spPr>
          <a:xfrm>
            <a:off x="7377585" y="985225"/>
            <a:ext cx="1194826" cy="171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4"/>
          <p:cNvPicPr preferRelativeResize="0"/>
          <p:nvPr/>
        </p:nvPicPr>
        <p:blipFill rotWithShape="1">
          <a:blip r:embed="rId6">
            <a:alphaModFix/>
          </a:blip>
          <a:srcRect r="50019"/>
          <a:stretch/>
        </p:blipFill>
        <p:spPr>
          <a:xfrm>
            <a:off x="7285278" y="2935800"/>
            <a:ext cx="1379435" cy="197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5"/>
          <p:cNvSpPr txBox="1">
            <a:spLocks noGrp="1"/>
          </p:cNvSpPr>
          <p:nvPr>
            <p:ph type="title"/>
          </p:nvPr>
        </p:nvSpPr>
        <p:spPr>
          <a:xfrm>
            <a:off x="311700" y="2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the AK model is NOT related to STR response pattern beyond other models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80" name="Google Shape;680;p65"/>
          <p:cNvSpPr txBox="1"/>
          <p:nvPr/>
        </p:nvSpPr>
        <p:spPr>
          <a:xfrm>
            <a:off x="6093375" y="4401625"/>
            <a:ext cx="956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&gt;.3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1" name="Google Shape;68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775" y="1565350"/>
            <a:ext cx="5354449" cy="33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65"/>
          <p:cNvSpPr txBox="1"/>
          <p:nvPr/>
        </p:nvSpPr>
        <p:spPr>
          <a:xfrm>
            <a:off x="4847750" y="36322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5"/>
          <p:cNvSpPr txBox="1"/>
          <p:nvPr/>
        </p:nvSpPr>
        <p:spPr>
          <a:xfrm>
            <a:off x="4903000" y="304277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5"/>
          <p:cNvSpPr txBox="1"/>
          <p:nvPr/>
        </p:nvSpPr>
        <p:spPr>
          <a:xfrm>
            <a:off x="4847750" y="2453325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5"/>
          <p:cNvSpPr txBox="1"/>
          <p:nvPr/>
        </p:nvSpPr>
        <p:spPr>
          <a:xfrm>
            <a:off x="4903000" y="1683250"/>
            <a:ext cx="8787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rho= .04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6"/>
          <p:cNvSpPr txBox="1">
            <a:spLocks noGrp="1"/>
          </p:cNvSpPr>
          <p:nvPr>
            <p:ph type="ctrTitle"/>
          </p:nvPr>
        </p:nvSpPr>
        <p:spPr>
          <a:xfrm>
            <a:off x="311696" y="866545"/>
            <a:ext cx="85206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Every exciting events is different... and every unpleasant too!</a:t>
            </a:r>
            <a:endParaRPr/>
          </a:p>
        </p:txBody>
      </p:sp>
      <p:sp>
        <p:nvSpPr>
          <p:cNvPr id="691" name="Google Shape;691;p66"/>
          <p:cNvSpPr txBox="1">
            <a:spLocks noGrp="1"/>
          </p:cNvSpPr>
          <p:nvPr>
            <p:ph type="subTitle" idx="1"/>
          </p:nvPr>
        </p:nvSpPr>
        <p:spPr>
          <a:xfrm>
            <a:off x="261694" y="305558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de"/>
              <a:t>Variable Physiological Responses to Affective Material Beyond Valence and Arousal Dimensions</a:t>
            </a:r>
            <a:endParaRPr/>
          </a:p>
        </p:txBody>
      </p:sp>
      <p:sp>
        <p:nvSpPr>
          <p:cNvPr id="692" name="Google Shape;692;p66"/>
          <p:cNvSpPr/>
          <p:nvPr/>
        </p:nvSpPr>
        <p:spPr>
          <a:xfrm>
            <a:off x="1372250" y="3898474"/>
            <a:ext cx="6925500" cy="91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" sz="17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alternative: “All non-arousing events are alike; each arousing event is arousing in its own way”</a:t>
            </a:r>
            <a:endParaRPr sz="17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6"/>
          <p:cNvSpPr txBox="1">
            <a:spLocks noGrp="1"/>
          </p:cNvSpPr>
          <p:nvPr>
            <p:ph type="title" idx="4294967295"/>
          </p:nvPr>
        </p:nvSpPr>
        <p:spPr>
          <a:xfrm>
            <a:off x="0" y="134925"/>
            <a:ext cx="9144000" cy="572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 b="1">
                <a:solidFill>
                  <a:schemeClr val="lt1"/>
                </a:solidFill>
              </a:rPr>
              <a:t>take home message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*** END</a:t>
            </a:r>
            <a:endParaRPr/>
          </a:p>
        </p:txBody>
      </p:sp>
      <p:sp>
        <p:nvSpPr>
          <p:cNvPr id="699" name="Google Shape;699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9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SCR and NN and invAK Model: Passive Picture Viewing (PPV)</a:t>
            </a:r>
            <a:endParaRPr/>
          </a:p>
        </p:txBody>
      </p:sp>
      <p:pic>
        <p:nvPicPr>
          <p:cNvPr id="711" name="Google Shape;711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" y="3093973"/>
            <a:ext cx="2384700" cy="1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6296" y="1240700"/>
            <a:ext cx="2236923" cy="1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76300" y="3279525"/>
            <a:ext cx="2236927" cy="15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9"/>
          <p:cNvPicPr preferRelativeResize="0"/>
          <p:nvPr/>
        </p:nvPicPr>
        <p:blipFill rotWithShape="1">
          <a:blip r:embed="rId6">
            <a:alphaModFix/>
          </a:blip>
          <a:srcRect t="44360"/>
          <a:stretch/>
        </p:blipFill>
        <p:spPr>
          <a:xfrm>
            <a:off x="4547512" y="1140247"/>
            <a:ext cx="4525974" cy="179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9"/>
          <p:cNvPicPr preferRelativeResize="0"/>
          <p:nvPr/>
        </p:nvPicPr>
        <p:blipFill rotWithShape="1">
          <a:blip r:embed="rId7">
            <a:alphaModFix/>
          </a:blip>
          <a:srcRect t="49632"/>
          <a:stretch/>
        </p:blipFill>
        <p:spPr>
          <a:xfrm>
            <a:off x="4580675" y="3295125"/>
            <a:ext cx="4354550" cy="15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5975" y="1485687"/>
            <a:ext cx="2485076" cy="1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0"/>
          <p:cNvSpPr txBox="1">
            <a:spLocks noGrp="1"/>
          </p:cNvSpPr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722" name="Google Shape;722;p70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Time: </a:t>
            </a:r>
            <a:endParaRPr/>
          </a:p>
        </p:txBody>
      </p:sp>
      <p:pic>
        <p:nvPicPr>
          <p:cNvPr id="723" name="Google Shape;72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4675" y="1996100"/>
            <a:ext cx="2962374" cy="211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70"/>
          <p:cNvPicPr preferRelativeResize="0"/>
          <p:nvPr/>
        </p:nvPicPr>
        <p:blipFill rotWithShape="1">
          <a:blip r:embed="rId4">
            <a:alphaModFix/>
          </a:blip>
          <a:srcRect r="49854"/>
          <a:stretch/>
        </p:blipFill>
        <p:spPr>
          <a:xfrm>
            <a:off x="6107975" y="1612875"/>
            <a:ext cx="2419899" cy="344707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0"/>
          <p:cNvSpPr txBox="1"/>
          <p:nvPr/>
        </p:nvSpPr>
        <p:spPr>
          <a:xfrm>
            <a:off x="6448575" y="5746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Time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000" y="2131400"/>
            <a:ext cx="2272476" cy="16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1"/>
          <p:cNvSpPr txBox="1">
            <a:spLocks noGrp="1"/>
          </p:cNvSpPr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732" name="Google Shape;732;p71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(pleasant, unpleasant and neutral): </a:t>
            </a:r>
            <a:endParaRPr/>
          </a:p>
        </p:txBody>
      </p:sp>
      <p:pic>
        <p:nvPicPr>
          <p:cNvPr id="733" name="Google Shape;73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00" y="1658000"/>
            <a:ext cx="2653348" cy="189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7950" y="1896150"/>
            <a:ext cx="2653352" cy="189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71"/>
          <p:cNvPicPr preferRelativeResize="0"/>
          <p:nvPr/>
        </p:nvPicPr>
        <p:blipFill rotWithShape="1">
          <a:blip r:embed="rId5">
            <a:alphaModFix/>
          </a:blip>
          <a:srcRect r="49469"/>
          <a:stretch/>
        </p:blipFill>
        <p:spPr>
          <a:xfrm>
            <a:off x="6070650" y="930325"/>
            <a:ext cx="2761651" cy="39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1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 b="1">
                <a:latin typeface="Times New Roman" panose="02020603050405020304" pitchFamily="18" charset="0"/>
                <a:cs typeface="Times New Roman" panose="02020603050405020304" pitchFamily="18" charset="0"/>
              </a:rPr>
              <a:t>Physiological reactivity and psychological constructs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200" dirty="0">
                <a:latin typeface="Times New Roman"/>
                <a:ea typeface="Times New Roman"/>
                <a:cs typeface="Times New Roman"/>
                <a:sym typeface="Times New Roman"/>
              </a:rPr>
              <a:t>To assume that a physiological response is a correlate of a psychological dimension implies that events that are similar in that construct will evoke similar responses. </a:t>
            </a:r>
            <a:endParaRPr dirty="0"/>
          </a:p>
        </p:txBody>
      </p:sp>
      <p:sp>
        <p:nvSpPr>
          <p:cNvPr id="113" name="Google Shape;113;p18"/>
          <p:cNvSpPr/>
          <p:nvPr/>
        </p:nvSpPr>
        <p:spPr>
          <a:xfrm>
            <a:off x="0" y="3456150"/>
            <a:ext cx="9144000" cy="8889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8"/>
          <p:cNvSpPr txBox="1"/>
          <p:nvPr/>
        </p:nvSpPr>
        <p:spPr>
          <a:xfrm>
            <a:off x="395100" y="3510450"/>
            <a:ext cx="80379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more similar two events are in a psychological dimension, </a:t>
            </a:r>
            <a:br>
              <a:rPr lang="de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de" sz="18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more similar the evoked physiological response should be.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2"/>
          <p:cNvSpPr txBox="1">
            <a:spLocks noGrp="1"/>
          </p:cNvSpPr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742" name="Google Shape;742;p72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743" name="Google Shape;743;p72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 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4" name="Google Shape;744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750" y="2191800"/>
            <a:ext cx="2964575" cy="21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3225" y="2266225"/>
            <a:ext cx="2508048" cy="17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2"/>
          <p:cNvPicPr preferRelativeResize="0"/>
          <p:nvPr/>
        </p:nvPicPr>
        <p:blipFill rotWithShape="1">
          <a:blip r:embed="rId5">
            <a:alphaModFix/>
          </a:blip>
          <a:srcRect r="49153"/>
          <a:stretch/>
        </p:blipFill>
        <p:spPr>
          <a:xfrm>
            <a:off x="6149587" y="1203725"/>
            <a:ext cx="2682775" cy="37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752" name="Google Shape;752;p73"/>
          <p:cNvSpPr txBox="1">
            <a:spLocks noGrp="1"/>
          </p:cNvSpPr>
          <p:nvPr>
            <p:ph type="body" idx="1"/>
          </p:nvPr>
        </p:nvSpPr>
        <p:spPr>
          <a:xfrm>
            <a:off x="339900" y="1129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Valence</a:t>
            </a:r>
            <a:endParaRPr/>
          </a:p>
        </p:txBody>
      </p:sp>
      <p:pic>
        <p:nvPicPr>
          <p:cNvPr id="753" name="Google Shape;75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25" y="1784390"/>
            <a:ext cx="2761651" cy="197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4174" y="1784401"/>
            <a:ext cx="2819352" cy="201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73"/>
          <p:cNvPicPr preferRelativeResize="0"/>
          <p:nvPr/>
        </p:nvPicPr>
        <p:blipFill rotWithShape="1">
          <a:blip r:embed="rId5">
            <a:alphaModFix/>
          </a:blip>
          <a:srcRect r="50094"/>
          <a:stretch/>
        </p:blipFill>
        <p:spPr>
          <a:xfrm>
            <a:off x="6012950" y="894609"/>
            <a:ext cx="2819349" cy="403519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3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Valence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62" name="Google Shape;762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5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SCR and NN and invAK Model: Koppold et al., 2023</a:t>
            </a:r>
            <a:endParaRPr/>
          </a:p>
        </p:txBody>
      </p:sp>
      <p:pic>
        <p:nvPicPr>
          <p:cNvPr id="768" name="Google Shape;768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821" y="2957300"/>
            <a:ext cx="2926026" cy="208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4200" y="1026700"/>
            <a:ext cx="2382949" cy="17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79675" y="3093325"/>
            <a:ext cx="2748450" cy="196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36400" y="669950"/>
            <a:ext cx="3146499" cy="224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49625" y="3041674"/>
            <a:ext cx="2689751" cy="19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1026700"/>
            <a:ext cx="3818123" cy="17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6"/>
          <p:cNvSpPr txBox="1">
            <a:spLocks noGrp="1"/>
          </p:cNvSpPr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Koppold et al., 2023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79" name="Google Shape;779;p76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Model Category (pleasant, unpleasant and neutral):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780" name="Google Shape;780;p76"/>
          <p:cNvSpPr txBox="1"/>
          <p:nvPr/>
        </p:nvSpPr>
        <p:spPr>
          <a:xfrm>
            <a:off x="6448575" y="5746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1" name="Google Shape;78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777613"/>
            <a:ext cx="3222001" cy="23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3700" y="1937802"/>
            <a:ext cx="2682651" cy="191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76"/>
          <p:cNvPicPr preferRelativeResize="0"/>
          <p:nvPr/>
        </p:nvPicPr>
        <p:blipFill rotWithShape="1">
          <a:blip r:embed="rId5">
            <a:alphaModFix/>
          </a:blip>
          <a:srcRect r="49083"/>
          <a:stretch/>
        </p:blipFill>
        <p:spPr>
          <a:xfrm>
            <a:off x="6278595" y="1577075"/>
            <a:ext cx="2502431" cy="35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7"/>
          <p:cNvSpPr txBox="1">
            <a:spLocks noGrp="1"/>
          </p:cNvSpPr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Koppold et al., 2023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89" name="Google Shape;789;p77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790" name="Google Shape;790;p77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 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1" name="Google Shape;791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25" y="2091725"/>
            <a:ext cx="2887876" cy="20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8063" y="2018675"/>
            <a:ext cx="2929325" cy="20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77"/>
          <p:cNvPicPr preferRelativeResize="0"/>
          <p:nvPr/>
        </p:nvPicPr>
        <p:blipFill rotWithShape="1">
          <a:blip r:embed="rId5">
            <a:alphaModFix/>
          </a:blip>
          <a:srcRect r="49545"/>
          <a:stretch/>
        </p:blipFill>
        <p:spPr>
          <a:xfrm>
            <a:off x="6182987" y="1271372"/>
            <a:ext cx="2615975" cy="370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Koppold et al., 2023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99" name="Google Shape;799;p78"/>
          <p:cNvSpPr txBox="1">
            <a:spLocks noGrp="1"/>
          </p:cNvSpPr>
          <p:nvPr>
            <p:ph type="body" idx="1"/>
          </p:nvPr>
        </p:nvSpPr>
        <p:spPr>
          <a:xfrm>
            <a:off x="339900" y="1129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Valence</a:t>
            </a:r>
            <a:endParaRPr/>
          </a:p>
        </p:txBody>
      </p:sp>
      <p:sp>
        <p:nvSpPr>
          <p:cNvPr id="800" name="Google Shape;800;p78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Valence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7438" y="2212850"/>
            <a:ext cx="2665525" cy="19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25" y="1997525"/>
            <a:ext cx="3268450" cy="23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8"/>
          <p:cNvPicPr preferRelativeResize="0"/>
          <p:nvPr/>
        </p:nvPicPr>
        <p:blipFill rotWithShape="1">
          <a:blip r:embed="rId5">
            <a:alphaModFix/>
          </a:blip>
          <a:srcRect r="49703"/>
          <a:stretch/>
        </p:blipFill>
        <p:spPr>
          <a:xfrm>
            <a:off x="6380525" y="1129950"/>
            <a:ext cx="2551900" cy="362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9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Comparison between RSMs of SCR and NN and invAK Model: PSL</a:t>
            </a:r>
            <a:endParaRPr/>
          </a:p>
        </p:txBody>
      </p:sp>
      <p:pic>
        <p:nvPicPr>
          <p:cNvPr id="809" name="Google Shape;809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" y="1921600"/>
            <a:ext cx="3150349" cy="22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7305" y="721325"/>
            <a:ext cx="3009901" cy="21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17588" y="3037750"/>
            <a:ext cx="2849324" cy="203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79"/>
          <p:cNvPicPr preferRelativeResize="0"/>
          <p:nvPr/>
        </p:nvPicPr>
        <p:blipFill rotWithShape="1">
          <a:blip r:embed="rId6">
            <a:alphaModFix/>
          </a:blip>
          <a:srcRect t="47597"/>
          <a:stretch/>
        </p:blipFill>
        <p:spPr>
          <a:xfrm>
            <a:off x="5306975" y="944975"/>
            <a:ext cx="3446174" cy="128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79"/>
          <p:cNvPicPr preferRelativeResize="0"/>
          <p:nvPr/>
        </p:nvPicPr>
        <p:blipFill rotWithShape="1">
          <a:blip r:embed="rId7">
            <a:alphaModFix/>
          </a:blip>
          <a:srcRect t="48347"/>
          <a:stretch/>
        </p:blipFill>
        <p:spPr>
          <a:xfrm>
            <a:off x="5594050" y="3250873"/>
            <a:ext cx="3192000" cy="117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66200" y="681499"/>
            <a:ext cx="3150350" cy="140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0"/>
          <p:cNvSpPr txBox="1">
            <a:spLocks noGrp="1"/>
          </p:cNvSpPr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PSL</a:t>
            </a:r>
            <a:endParaRPr/>
          </a:p>
        </p:txBody>
      </p:sp>
      <p:sp>
        <p:nvSpPr>
          <p:cNvPr id="820" name="Google Shape;820;p80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Time: </a:t>
            </a:r>
            <a:endParaRPr/>
          </a:p>
        </p:txBody>
      </p:sp>
      <p:sp>
        <p:nvSpPr>
          <p:cNvPr id="821" name="Google Shape;821;p80"/>
          <p:cNvSpPr txBox="1"/>
          <p:nvPr/>
        </p:nvSpPr>
        <p:spPr>
          <a:xfrm>
            <a:off x="6448575" y="5746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Time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550" y="2025313"/>
            <a:ext cx="2291701" cy="16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8250" y="1970425"/>
            <a:ext cx="2673149" cy="19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0"/>
          <p:cNvPicPr preferRelativeResize="0"/>
          <p:nvPr/>
        </p:nvPicPr>
        <p:blipFill rotWithShape="1">
          <a:blip r:embed="rId5">
            <a:alphaModFix/>
          </a:blip>
          <a:srcRect r="49454"/>
          <a:stretch/>
        </p:blipFill>
        <p:spPr>
          <a:xfrm>
            <a:off x="6487949" y="1866225"/>
            <a:ext cx="1900524" cy="268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1"/>
          <p:cNvSpPr txBox="1">
            <a:spLocks noGrp="1"/>
          </p:cNvSpPr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PSL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830" name="Google Shape;830;p81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Model Category (pleasant, unpleasant and neutral):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831" name="Google Shape;831;p81"/>
          <p:cNvSpPr txBox="1"/>
          <p:nvPr/>
        </p:nvSpPr>
        <p:spPr>
          <a:xfrm>
            <a:off x="6448575" y="5746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250" y="2281150"/>
            <a:ext cx="2480500" cy="177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5750" y="2193350"/>
            <a:ext cx="2726324" cy="194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81"/>
          <p:cNvPicPr preferRelativeResize="0"/>
          <p:nvPr/>
        </p:nvPicPr>
        <p:blipFill rotWithShape="1">
          <a:blip r:embed="rId5">
            <a:alphaModFix/>
          </a:blip>
          <a:srcRect r="49982"/>
          <a:stretch/>
        </p:blipFill>
        <p:spPr>
          <a:xfrm>
            <a:off x="6448574" y="2007950"/>
            <a:ext cx="2082373" cy="297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 descr="A shark with its mouth op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88975" y="2296955"/>
            <a:ext cx="1011911" cy="75893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0" name="Google Shape;120;p19" descr="A doctor giving a child a sho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1158" y="2757566"/>
            <a:ext cx="1011911" cy="7589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" name="Google Shape;121;p19" descr="A close-up of a child's fac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7302" y="2207949"/>
            <a:ext cx="1011911" cy="7589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122;p19" descr="A person eating food outside at nigh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0104" y="2747714"/>
            <a:ext cx="972250" cy="72918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" name="Google Shape;123;p19" descr="A couple of young girls laughing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28481" y="2132378"/>
            <a:ext cx="1213436" cy="910078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" name="Google Shape;124;p19" descr="A child sailing on a small sailboa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7907" y="2790744"/>
            <a:ext cx="1329206" cy="9969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" name="Google Shape;125;p19" descr="A group of football players celebrating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03066" y="2141487"/>
            <a:ext cx="1171273" cy="87845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19" descr="A couple of men walking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92390" y="2719762"/>
            <a:ext cx="1510363" cy="113277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19" descr="A bird sitting on a wood pos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39694" y="2036686"/>
            <a:ext cx="1036500" cy="138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19" descr="A stone building with a door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-52560" y="2246720"/>
            <a:ext cx="1282577" cy="961932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327230" y="371008"/>
            <a:ext cx="8267700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more similar event are in psychological </a:t>
            </a:r>
            <a:r>
              <a:rPr lang="de" sz="24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dimension</a:t>
            </a:r>
            <a:r>
              <a:rPr lang="de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the more similar the evoked physiological response should be</a:t>
            </a:r>
            <a:endParaRPr sz="2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381000" y="1733905"/>
            <a:ext cx="8305800" cy="53771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Calm			     </a:t>
            </a:r>
            <a:r>
              <a:rPr lang="de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Arousal</a:t>
            </a:r>
            <a:r>
              <a:rPr lang="de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		Exciting </a:t>
            </a: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/>
          <p:nvPr/>
        </p:nvSpPr>
        <p:spPr>
          <a:xfrm rot="-5717358">
            <a:off x="6861207" y="3199234"/>
            <a:ext cx="955694" cy="1796945"/>
          </a:xfrm>
          <a:prstGeom prst="curvedRightArrow">
            <a:avLst>
              <a:gd name="adj1" fmla="val 13755"/>
              <a:gd name="adj2" fmla="val 46652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/>
          <p:nvPr/>
        </p:nvSpPr>
        <p:spPr>
          <a:xfrm rot="5400000" flipH="1">
            <a:off x="3290619" y="1876896"/>
            <a:ext cx="1117275" cy="4926506"/>
          </a:xfrm>
          <a:prstGeom prst="curvedRightArrow">
            <a:avLst>
              <a:gd name="adj1" fmla="val 13755"/>
              <a:gd name="adj2" fmla="val 46652"/>
              <a:gd name="adj3" fmla="val 25000"/>
            </a:avLst>
          </a:prstGeom>
          <a:solidFill>
            <a:srgbClr val="FFC000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6857264" y="3909032"/>
            <a:ext cx="69722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similar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3571095" y="4337282"/>
            <a:ext cx="697226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similar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2"/>
          <p:cNvSpPr txBox="1">
            <a:spLocks noGrp="1"/>
          </p:cNvSpPr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PSL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840" name="Google Shape;840;p82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841" name="Google Shape;841;p82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 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2" name="Google Shape;84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5" y="2171150"/>
            <a:ext cx="2756050" cy="19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2950" y="2205325"/>
            <a:ext cx="2442999" cy="17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82"/>
          <p:cNvPicPr preferRelativeResize="0"/>
          <p:nvPr/>
        </p:nvPicPr>
        <p:blipFill rotWithShape="1">
          <a:blip r:embed="rId5">
            <a:alphaModFix/>
          </a:blip>
          <a:srcRect r="49153"/>
          <a:stretch/>
        </p:blipFill>
        <p:spPr>
          <a:xfrm>
            <a:off x="6445775" y="1545600"/>
            <a:ext cx="2181426" cy="30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PSL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850" name="Google Shape;850;p83"/>
          <p:cNvSpPr txBox="1">
            <a:spLocks noGrp="1"/>
          </p:cNvSpPr>
          <p:nvPr>
            <p:ph type="body" idx="1"/>
          </p:nvPr>
        </p:nvSpPr>
        <p:spPr>
          <a:xfrm>
            <a:off x="339900" y="1129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Valence</a:t>
            </a:r>
            <a:endParaRPr/>
          </a:p>
        </p:txBody>
      </p:sp>
      <p:sp>
        <p:nvSpPr>
          <p:cNvPr id="851" name="Google Shape;851;p83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Valence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83"/>
          <p:cNvPicPr preferRelativeResize="0"/>
          <p:nvPr/>
        </p:nvPicPr>
        <p:blipFill rotWithShape="1">
          <a:blip r:embed="rId3">
            <a:alphaModFix/>
          </a:blip>
          <a:srcRect r="49290"/>
          <a:stretch/>
        </p:blipFill>
        <p:spPr>
          <a:xfrm>
            <a:off x="6484075" y="1771500"/>
            <a:ext cx="2078026" cy="292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4100" y="1974375"/>
            <a:ext cx="3077800" cy="219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73" y="2034825"/>
            <a:ext cx="2908527" cy="207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4"/>
          <p:cNvSpPr txBox="1">
            <a:spLocks noGrp="1"/>
          </p:cNvSpPr>
          <p:nvPr>
            <p:ph type="title"/>
          </p:nvPr>
        </p:nvSpPr>
        <p:spPr>
          <a:xfrm>
            <a:off x="60125" y="66025"/>
            <a:ext cx="87885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de"/>
              <a:t>Regression NN and invAK Models: Imagery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860" name="Google Shape;860;p84"/>
          <p:cNvPicPr preferRelativeResize="0"/>
          <p:nvPr/>
        </p:nvPicPr>
        <p:blipFill rotWithShape="1">
          <a:blip r:embed="rId3">
            <a:alphaModFix/>
          </a:blip>
          <a:srcRect r="49212"/>
          <a:stretch/>
        </p:blipFill>
        <p:spPr>
          <a:xfrm>
            <a:off x="3472825" y="2838525"/>
            <a:ext cx="1464973" cy="20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4"/>
          <p:cNvPicPr preferRelativeResize="0"/>
          <p:nvPr/>
        </p:nvPicPr>
        <p:blipFill rotWithShape="1">
          <a:blip r:embed="rId3">
            <a:alphaModFix/>
          </a:blip>
          <a:srcRect l="49217"/>
          <a:stretch/>
        </p:blipFill>
        <p:spPr>
          <a:xfrm>
            <a:off x="3448050" y="752400"/>
            <a:ext cx="1371250" cy="19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325" y="2808238"/>
            <a:ext cx="2969299" cy="21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84"/>
          <p:cNvPicPr preferRelativeResize="0"/>
          <p:nvPr/>
        </p:nvPicPr>
        <p:blipFill rotWithShape="1">
          <a:blip r:embed="rId5">
            <a:alphaModFix/>
          </a:blip>
          <a:srcRect t="47017"/>
          <a:stretch/>
        </p:blipFill>
        <p:spPr>
          <a:xfrm>
            <a:off x="5031700" y="841895"/>
            <a:ext cx="3901400" cy="14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4"/>
          <p:cNvPicPr preferRelativeResize="0"/>
          <p:nvPr/>
        </p:nvPicPr>
        <p:blipFill rotWithShape="1">
          <a:blip r:embed="rId5">
            <a:alphaModFix/>
          </a:blip>
          <a:srcRect b="54841"/>
          <a:stretch/>
        </p:blipFill>
        <p:spPr>
          <a:xfrm>
            <a:off x="5267000" y="3252047"/>
            <a:ext cx="3528450" cy="113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325" y="883149"/>
            <a:ext cx="3126950" cy="13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5"/>
          <p:cNvSpPr txBox="1">
            <a:spLocks noGrp="1"/>
          </p:cNvSpPr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Imagery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871" name="Google Shape;871;p85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Model Category (pleasant, unpleasant and neutral):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872" name="Google Shape;872;p85"/>
          <p:cNvSpPr txBox="1"/>
          <p:nvPr/>
        </p:nvSpPr>
        <p:spPr>
          <a:xfrm>
            <a:off x="6448575" y="574638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00" y="2469550"/>
            <a:ext cx="2786424" cy="19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5525" y="2127750"/>
            <a:ext cx="2931425" cy="20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85"/>
          <p:cNvPicPr preferRelativeResize="0"/>
          <p:nvPr/>
        </p:nvPicPr>
        <p:blipFill rotWithShape="1">
          <a:blip r:embed="rId5">
            <a:alphaModFix/>
          </a:blip>
          <a:srcRect r="49680"/>
          <a:stretch/>
        </p:blipFill>
        <p:spPr>
          <a:xfrm>
            <a:off x="6494925" y="1743800"/>
            <a:ext cx="2273349" cy="322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86"/>
          <p:cNvSpPr txBox="1">
            <a:spLocks noGrp="1"/>
          </p:cNvSpPr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Imagery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881" name="Google Shape;881;p86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882" name="Google Shape;882;p86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Category 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3" name="Google Shape;88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250" y="2188650"/>
            <a:ext cx="3192951" cy="228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2025" y="2188650"/>
            <a:ext cx="3014001" cy="21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6"/>
          <p:cNvPicPr preferRelativeResize="0"/>
          <p:nvPr/>
        </p:nvPicPr>
        <p:blipFill rotWithShape="1">
          <a:blip r:embed="rId5">
            <a:alphaModFix/>
          </a:blip>
          <a:srcRect r="49174"/>
          <a:stretch/>
        </p:blipFill>
        <p:spPr>
          <a:xfrm>
            <a:off x="6501250" y="1355550"/>
            <a:ext cx="2566099" cy="36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 Imagery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891" name="Google Shape;891;p87"/>
          <p:cNvSpPr txBox="1">
            <a:spLocks noGrp="1"/>
          </p:cNvSpPr>
          <p:nvPr>
            <p:ph type="body" idx="1"/>
          </p:nvPr>
        </p:nvSpPr>
        <p:spPr>
          <a:xfrm>
            <a:off x="209675" y="1081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Valence</a:t>
            </a:r>
            <a:endParaRPr/>
          </a:p>
        </p:txBody>
      </p:sp>
      <p:sp>
        <p:nvSpPr>
          <p:cNvPr id="892" name="Google Shape;892;p87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invAK significant after regressing model Valence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3" name="Google Shape;893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75" y="2162550"/>
            <a:ext cx="2995951" cy="213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5400" y="2119275"/>
            <a:ext cx="2939950" cy="20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7"/>
          <p:cNvPicPr preferRelativeResize="0"/>
          <p:nvPr/>
        </p:nvPicPr>
        <p:blipFill rotWithShape="1">
          <a:blip r:embed="rId5">
            <a:alphaModFix/>
          </a:blip>
          <a:srcRect r="49003"/>
          <a:stretch/>
        </p:blipFill>
        <p:spPr>
          <a:xfrm>
            <a:off x="6322300" y="1357449"/>
            <a:ext cx="2510001" cy="35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901" name="Google Shape;901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907" name="Google Shape;907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0"/>
          <p:cNvSpPr txBox="1">
            <a:spLocks noGrp="1"/>
          </p:cNvSpPr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13" name="Google Shape;913;p90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Time: </a:t>
            </a:r>
            <a:endParaRPr/>
          </a:p>
        </p:txBody>
      </p:sp>
      <p:sp>
        <p:nvSpPr>
          <p:cNvPr id="914" name="Google Shape;914;p90"/>
          <p:cNvSpPr txBox="1"/>
          <p:nvPr/>
        </p:nvSpPr>
        <p:spPr>
          <a:xfrm>
            <a:off x="6484975" y="125813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ModelAK nonsignificant after regressing model Time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47425"/>
            <a:ext cx="3489501" cy="24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9500" y="2209600"/>
            <a:ext cx="2911225" cy="207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90"/>
          <p:cNvPicPr preferRelativeResize="0"/>
          <p:nvPr/>
        </p:nvPicPr>
        <p:blipFill rotWithShape="1">
          <a:blip r:embed="rId5">
            <a:alphaModFix/>
          </a:blip>
          <a:srcRect r="49451"/>
          <a:stretch/>
        </p:blipFill>
        <p:spPr>
          <a:xfrm>
            <a:off x="6400737" y="1377275"/>
            <a:ext cx="2477462" cy="35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1"/>
          <p:cNvSpPr txBox="1">
            <a:spLocks noGrp="1"/>
          </p:cNvSpPr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23" name="Google Shape;923;p91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(pleasant, unpleasant and neutral): </a:t>
            </a:r>
            <a:endParaRPr/>
          </a:p>
        </p:txBody>
      </p:sp>
      <p:sp>
        <p:nvSpPr>
          <p:cNvPr id="924" name="Google Shape;924;p91"/>
          <p:cNvSpPr txBox="1"/>
          <p:nvPr/>
        </p:nvSpPr>
        <p:spPr>
          <a:xfrm>
            <a:off x="5995900" y="89950"/>
            <a:ext cx="26055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nonsignificant after regressing model Category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75" y="1983800"/>
            <a:ext cx="3489501" cy="249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2275" y="2117600"/>
            <a:ext cx="2765676" cy="197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1"/>
          <p:cNvPicPr preferRelativeResize="0"/>
          <p:nvPr/>
        </p:nvPicPr>
        <p:blipFill rotWithShape="1">
          <a:blip r:embed="rId5">
            <a:alphaModFix/>
          </a:blip>
          <a:srcRect r="50127"/>
          <a:stretch/>
        </p:blipFill>
        <p:spPr>
          <a:xfrm>
            <a:off x="6605962" y="1439988"/>
            <a:ext cx="2325614" cy="333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193625" y="27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RSA as a distance metric: two models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264175" y="1226675"/>
            <a:ext cx="3220200" cy="925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1100" dirty="0">
                <a:solidFill>
                  <a:schemeClr val="dk1"/>
                </a:solidFill>
              </a:rPr>
              <a:t>behavior that is measured on a scale from 1 to 9, a pair of trials scoring 1 and 2 should be just as similar as a pair of trials scoring 8 and 9 (since in both cases, the Euclidean distance is 1)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6758375" y="1165250"/>
            <a:ext cx="2333700" cy="102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 sz="900">
                <a:solidFill>
                  <a:schemeClr val="dk1"/>
                </a:solidFill>
              </a:rPr>
              <a:t>example AK: high-scoring trials are more similar to other high-scoring trials, while low-scoring trials are less similar both to high- and other low-scoring trials= </a:t>
            </a:r>
            <a:r>
              <a:rPr lang="de" sz="900" i="1">
                <a:solidFill>
                  <a:schemeClr val="dk1"/>
                </a:solidFill>
              </a:rPr>
              <a:t>“All exciting trials are alike; each calming trials is in its own way”</a:t>
            </a:r>
            <a:endParaRPr sz="900" i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900"/>
          </a:p>
        </p:txBody>
      </p:sp>
      <p:sp>
        <p:nvSpPr>
          <p:cNvPr id="142" name="Google Shape;142;p20"/>
          <p:cNvSpPr txBox="1"/>
          <p:nvPr/>
        </p:nvSpPr>
        <p:spPr>
          <a:xfrm>
            <a:off x="3725700" y="1204776"/>
            <a:ext cx="2823300" cy="96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de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invAK: low-scoring trials are more similar to other low scoring trials, while high-scoring trials are less similar both to high scoring and other low scoring trials= </a:t>
            </a:r>
            <a:r>
              <a:rPr lang="de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“All calming trials are alike; every exciting trial is in its own way”</a:t>
            </a:r>
            <a:endParaRPr sz="900" b="0" i="1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264163" y="669650"/>
            <a:ext cx="3220200" cy="495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Nearest Neighbors (NN) model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3725700" y="625851"/>
            <a:ext cx="5366400" cy="49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Anna-Karenina Effect (AK or invAK</a:t>
            </a:r>
            <a:r>
              <a:rPr lang="de" b="1"/>
              <a:t>, </a:t>
            </a:r>
            <a:r>
              <a:rPr lang="de" sz="800" b="1"/>
              <a:t>Finn et al., 2018, 2020</a:t>
            </a:r>
            <a:r>
              <a:rPr lang="de" b="1"/>
              <a:t>)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l="7415" b="22171"/>
          <a:stretch/>
        </p:blipFill>
        <p:spPr>
          <a:xfrm>
            <a:off x="936450" y="2936751"/>
            <a:ext cx="1507325" cy="155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 l="14842" t="4636" b="14022"/>
          <a:stretch/>
        </p:blipFill>
        <p:spPr>
          <a:xfrm>
            <a:off x="7263924" y="2949176"/>
            <a:ext cx="1683126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5">
            <a:alphaModFix/>
          </a:blip>
          <a:srcRect l="26227" t="5712" r="24574" b="21047"/>
          <a:stretch/>
        </p:blipFill>
        <p:spPr>
          <a:xfrm>
            <a:off x="4407612" y="2927276"/>
            <a:ext cx="1459487" cy="15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1625" y="2238726"/>
            <a:ext cx="2859500" cy="66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20"/>
          <p:cNvGrpSpPr/>
          <p:nvPr/>
        </p:nvGrpSpPr>
        <p:grpSpPr>
          <a:xfrm>
            <a:off x="2510216" y="4543678"/>
            <a:ext cx="3887423" cy="524316"/>
            <a:chOff x="1735775" y="4747175"/>
            <a:chExt cx="3093850" cy="357675"/>
          </a:xfrm>
        </p:grpSpPr>
        <p:sp>
          <p:nvSpPr>
            <p:cNvPr id="150" name="Google Shape;150;p20"/>
            <p:cNvSpPr txBox="1"/>
            <p:nvPr/>
          </p:nvSpPr>
          <p:spPr>
            <a:xfrm>
              <a:off x="3717225" y="4808150"/>
              <a:ext cx="11124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More similar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0"/>
            <p:cNvSpPr txBox="1"/>
            <p:nvPr/>
          </p:nvSpPr>
          <p:spPr>
            <a:xfrm>
              <a:off x="1735775" y="4808150"/>
              <a:ext cx="1112400" cy="29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de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Less similar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" name="Google Shape;152;p20"/>
            <p:cNvPicPr preferRelativeResize="0"/>
            <p:nvPr/>
          </p:nvPicPr>
          <p:blipFill rotWithShape="1">
            <a:blip r:embed="rId3">
              <a:alphaModFix/>
            </a:blip>
            <a:srcRect l="38506" t="83666" r="23985" b="6897"/>
            <a:stretch/>
          </p:blipFill>
          <p:spPr>
            <a:xfrm>
              <a:off x="2733900" y="4747175"/>
              <a:ext cx="1161075" cy="35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" name="Google Shape;15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7177" y="2209250"/>
            <a:ext cx="2416074" cy="7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07600" y="2216826"/>
            <a:ext cx="2859501" cy="73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2"/>
          <p:cNvSpPr txBox="1">
            <a:spLocks noGrp="1"/>
          </p:cNvSpPr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33" name="Google Shape;933;p92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934" name="Google Shape;934;p92"/>
          <p:cNvSpPr txBox="1"/>
          <p:nvPr/>
        </p:nvSpPr>
        <p:spPr>
          <a:xfrm>
            <a:off x="5886725" y="89950"/>
            <a:ext cx="271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nonsignificant after regressing model Category 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5" name="Google Shape;935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450" y="2250675"/>
            <a:ext cx="2895100" cy="206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25" y="2250675"/>
            <a:ext cx="2789926" cy="199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2"/>
          <p:cNvPicPr preferRelativeResize="0"/>
          <p:nvPr/>
        </p:nvPicPr>
        <p:blipFill rotWithShape="1">
          <a:blip r:embed="rId5">
            <a:alphaModFix/>
          </a:blip>
          <a:srcRect r="49904"/>
          <a:stretch/>
        </p:blipFill>
        <p:spPr>
          <a:xfrm>
            <a:off x="6019550" y="1553300"/>
            <a:ext cx="2258276" cy="32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43" name="Google Shape;943;p93"/>
          <p:cNvSpPr txBox="1">
            <a:spLocks noGrp="1"/>
          </p:cNvSpPr>
          <p:nvPr>
            <p:ph type="body" idx="1"/>
          </p:nvPr>
        </p:nvSpPr>
        <p:spPr>
          <a:xfrm>
            <a:off x="339900" y="1129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Arousal</a:t>
            </a:r>
            <a:endParaRPr/>
          </a:p>
        </p:txBody>
      </p:sp>
      <p:sp>
        <p:nvSpPr>
          <p:cNvPr id="944" name="Google Shape;944;p93"/>
          <p:cNvSpPr txBox="1"/>
          <p:nvPr/>
        </p:nvSpPr>
        <p:spPr>
          <a:xfrm>
            <a:off x="6380525" y="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nonsignificant after regressing model Arousal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93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5924215" y="954125"/>
            <a:ext cx="2809484" cy="401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037600"/>
            <a:ext cx="3168376" cy="226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7275" y="2037600"/>
            <a:ext cx="2809474" cy="200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953" name="Google Shape;953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5"/>
          <p:cNvSpPr txBox="1">
            <a:spLocks noGrp="1"/>
          </p:cNvSpPr>
          <p:nvPr>
            <p:ph type="title"/>
          </p:nvPr>
        </p:nvSpPr>
        <p:spPr>
          <a:xfrm>
            <a:off x="311700" y="332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59" name="Google Shape;959;p95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Time: </a:t>
            </a:r>
            <a:endParaRPr/>
          </a:p>
        </p:txBody>
      </p:sp>
      <p:sp>
        <p:nvSpPr>
          <p:cNvPr id="960" name="Google Shape;960;p95"/>
          <p:cNvSpPr txBox="1"/>
          <p:nvPr/>
        </p:nvSpPr>
        <p:spPr>
          <a:xfrm>
            <a:off x="6484975" y="125813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ModelAK significant after regressing model Time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" name="Google Shape;961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2074800"/>
            <a:ext cx="3600462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7875" y="2278275"/>
            <a:ext cx="2766301" cy="19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95"/>
          <p:cNvPicPr preferRelativeResize="0"/>
          <p:nvPr/>
        </p:nvPicPr>
        <p:blipFill rotWithShape="1">
          <a:blip r:embed="rId5">
            <a:alphaModFix/>
          </a:blip>
          <a:srcRect r="50000"/>
          <a:stretch/>
        </p:blipFill>
        <p:spPr>
          <a:xfrm>
            <a:off x="6254175" y="1017475"/>
            <a:ext cx="2834600" cy="404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6"/>
          <p:cNvSpPr txBox="1">
            <a:spLocks noGrp="1"/>
          </p:cNvSpPr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69" name="Google Shape;969;p96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(pleasant, unpleasant and neutral): </a:t>
            </a:r>
            <a:endParaRPr/>
          </a:p>
        </p:txBody>
      </p:sp>
      <p:sp>
        <p:nvSpPr>
          <p:cNvPr id="970" name="Google Shape;970;p96"/>
          <p:cNvSpPr txBox="1"/>
          <p:nvPr/>
        </p:nvSpPr>
        <p:spPr>
          <a:xfrm>
            <a:off x="5995900" y="89950"/>
            <a:ext cx="26055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Category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1" name="Google Shape;971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11375"/>
            <a:ext cx="3147275" cy="224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7275" y="2242500"/>
            <a:ext cx="2780101" cy="19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96"/>
          <p:cNvPicPr preferRelativeResize="0"/>
          <p:nvPr/>
        </p:nvPicPr>
        <p:blipFill rotWithShape="1">
          <a:blip r:embed="rId5">
            <a:alphaModFix/>
          </a:blip>
          <a:srcRect r="49543"/>
          <a:stretch/>
        </p:blipFill>
        <p:spPr>
          <a:xfrm>
            <a:off x="6348825" y="1367725"/>
            <a:ext cx="2357124" cy="33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7"/>
          <p:cNvSpPr txBox="1">
            <a:spLocks noGrp="1"/>
          </p:cNvSpPr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79" name="Google Shape;979;p97"/>
          <p:cNvSpPr txBox="1">
            <a:spLocks noGrp="1"/>
          </p:cNvSpPr>
          <p:nvPr>
            <p:ph type="body" idx="1"/>
          </p:nvPr>
        </p:nvSpPr>
        <p:spPr>
          <a:xfrm>
            <a:off x="311700" y="1064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980" name="Google Shape;980;p97"/>
          <p:cNvSpPr txBox="1"/>
          <p:nvPr/>
        </p:nvSpPr>
        <p:spPr>
          <a:xfrm>
            <a:off x="5886725" y="89950"/>
            <a:ext cx="271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Category 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1" name="Google Shape;981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75" y="2040300"/>
            <a:ext cx="3416851" cy="244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7025" y="2123100"/>
            <a:ext cx="3011749" cy="21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97"/>
          <p:cNvPicPr preferRelativeResize="0"/>
          <p:nvPr/>
        </p:nvPicPr>
        <p:blipFill rotWithShape="1">
          <a:blip r:embed="rId5">
            <a:alphaModFix/>
          </a:blip>
          <a:srcRect r="50310"/>
          <a:stretch/>
        </p:blipFill>
        <p:spPr>
          <a:xfrm>
            <a:off x="6628775" y="1374800"/>
            <a:ext cx="237668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989" name="Google Shape;989;p98"/>
          <p:cNvSpPr txBox="1">
            <a:spLocks noGrp="1"/>
          </p:cNvSpPr>
          <p:nvPr>
            <p:ph type="body" idx="1"/>
          </p:nvPr>
        </p:nvSpPr>
        <p:spPr>
          <a:xfrm>
            <a:off x="339900" y="11299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Arousal</a:t>
            </a:r>
            <a:endParaRPr/>
          </a:p>
        </p:txBody>
      </p:sp>
      <p:sp>
        <p:nvSpPr>
          <p:cNvPr id="990" name="Google Shape;990;p98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Arousal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000" y="2171850"/>
            <a:ext cx="3492525" cy="249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2675" y="2232875"/>
            <a:ext cx="2780467" cy="1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98"/>
          <p:cNvPicPr preferRelativeResize="0"/>
          <p:nvPr/>
        </p:nvPicPr>
        <p:blipFill rotWithShape="1">
          <a:blip r:embed="rId5">
            <a:alphaModFix/>
          </a:blip>
          <a:srcRect r="49351"/>
          <a:stretch/>
        </p:blipFill>
        <p:spPr>
          <a:xfrm>
            <a:off x="6125450" y="1162975"/>
            <a:ext cx="2925599" cy="41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999" name="Google Shape;999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00"/>
          <p:cNvSpPr txBox="1">
            <a:spLocks noGrp="1"/>
          </p:cNvSpPr>
          <p:nvPr>
            <p:ph type="title"/>
          </p:nvPr>
        </p:nvSpPr>
        <p:spPr>
          <a:xfrm>
            <a:off x="867325" y="562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1005" name="Google Shape;1005;p100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Time: </a:t>
            </a:r>
            <a:endParaRPr/>
          </a:p>
        </p:txBody>
      </p:sp>
      <p:sp>
        <p:nvSpPr>
          <p:cNvPr id="1006" name="Google Shape;1006;p100"/>
          <p:cNvSpPr txBox="1"/>
          <p:nvPr/>
        </p:nvSpPr>
        <p:spPr>
          <a:xfrm>
            <a:off x="6484975" y="125813"/>
            <a:ext cx="2034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ModelAK significant after regressing model Time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7" name="Google Shape;1007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3725"/>
            <a:ext cx="2991099" cy="21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2625" y="2355050"/>
            <a:ext cx="2187851" cy="15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00"/>
          <p:cNvPicPr preferRelativeResize="0"/>
          <p:nvPr/>
        </p:nvPicPr>
        <p:blipFill rotWithShape="1">
          <a:blip r:embed="rId5">
            <a:alphaModFix/>
          </a:blip>
          <a:srcRect r="50137"/>
          <a:stretch/>
        </p:blipFill>
        <p:spPr>
          <a:xfrm>
            <a:off x="6219650" y="1257400"/>
            <a:ext cx="2299927" cy="32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1"/>
          <p:cNvSpPr txBox="1">
            <a:spLocks noGrp="1"/>
          </p:cNvSpPr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1015" name="Google Shape;1015;p101"/>
          <p:cNvSpPr txBox="1">
            <a:spLocks noGrp="1"/>
          </p:cNvSpPr>
          <p:nvPr>
            <p:ph type="body" idx="1"/>
          </p:nvPr>
        </p:nvSpPr>
        <p:spPr>
          <a:xfrm>
            <a:off x="311700" y="113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(pleasant, unpleasant and neutral): </a:t>
            </a:r>
            <a:endParaRPr/>
          </a:p>
        </p:txBody>
      </p:sp>
      <p:sp>
        <p:nvSpPr>
          <p:cNvPr id="1016" name="Google Shape;1016;p101"/>
          <p:cNvSpPr txBox="1"/>
          <p:nvPr/>
        </p:nvSpPr>
        <p:spPr>
          <a:xfrm>
            <a:off x="5995900" y="89950"/>
            <a:ext cx="26055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Category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7" name="Google Shape;1017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80225"/>
            <a:ext cx="3600452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5225" y="2216150"/>
            <a:ext cx="2440674" cy="17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01"/>
          <p:cNvPicPr preferRelativeResize="0"/>
          <p:nvPr/>
        </p:nvPicPr>
        <p:blipFill rotWithShape="1">
          <a:blip r:embed="rId5">
            <a:alphaModFix/>
          </a:blip>
          <a:srcRect r="50000"/>
          <a:stretch/>
        </p:blipFill>
        <p:spPr>
          <a:xfrm>
            <a:off x="6338896" y="1319825"/>
            <a:ext cx="2262506" cy="32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Research Questions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de"/>
              <a:t>What is the similarity between physiological reactivity during affective processing tasks with the affective dimensions of valence and arousal?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de" sz="1500"/>
              <a:t>Two measures: </a:t>
            </a:r>
            <a:endParaRPr sz="1500"/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201" y="3433250"/>
            <a:ext cx="1480499" cy="13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8499" y="3343700"/>
            <a:ext cx="1934781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571525" y="2337200"/>
            <a:ext cx="2994000" cy="1006500"/>
          </a:xfrm>
          <a:prstGeom prst="rect">
            <a:avLst/>
          </a:prstGeom>
          <a:noFill/>
          <a:ln w="2857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de" sz="1800" b="1">
                <a:solidFill>
                  <a:schemeClr val="dk1"/>
                </a:solidFill>
              </a:rPr>
              <a:t>Skin Conductance Response as a correlate of arousal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4875875" y="2337200"/>
            <a:ext cx="2994000" cy="1006500"/>
          </a:xfrm>
          <a:prstGeom prst="rect">
            <a:avLst/>
          </a:prstGeom>
          <a:noFill/>
          <a:ln w="28575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chemeClr val="dk1"/>
                </a:solidFill>
              </a:rPr>
              <a:t>Startle blink reflex as a correlate of valence 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2"/>
          <p:cNvSpPr txBox="1">
            <a:spLocks noGrp="1"/>
          </p:cNvSpPr>
          <p:nvPr>
            <p:ph type="title"/>
          </p:nvPr>
        </p:nvSpPr>
        <p:spPr>
          <a:xfrm>
            <a:off x="362425" y="41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1025" name="Google Shape;1025;p102"/>
          <p:cNvSpPr txBox="1">
            <a:spLocks noGrp="1"/>
          </p:cNvSpPr>
          <p:nvPr>
            <p:ph type="body" idx="1"/>
          </p:nvPr>
        </p:nvSpPr>
        <p:spPr>
          <a:xfrm>
            <a:off x="311700" y="10645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Category 2 (non-arousing,arousing): </a:t>
            </a:r>
            <a:endParaRPr/>
          </a:p>
        </p:txBody>
      </p:sp>
      <p:sp>
        <p:nvSpPr>
          <p:cNvPr id="1026" name="Google Shape;1026;p102"/>
          <p:cNvSpPr txBox="1"/>
          <p:nvPr/>
        </p:nvSpPr>
        <p:spPr>
          <a:xfrm>
            <a:off x="5886725" y="89950"/>
            <a:ext cx="27147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Category 2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00" y="1762825"/>
            <a:ext cx="3429300" cy="24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0800" y="2076922"/>
            <a:ext cx="2277048" cy="162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02"/>
          <p:cNvPicPr preferRelativeResize="0"/>
          <p:nvPr/>
        </p:nvPicPr>
        <p:blipFill rotWithShape="1">
          <a:blip r:embed="rId5">
            <a:alphaModFix/>
          </a:blip>
          <a:srcRect r="49901"/>
          <a:stretch/>
        </p:blipFill>
        <p:spPr>
          <a:xfrm>
            <a:off x="5886725" y="961173"/>
            <a:ext cx="2842526" cy="4052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de"/>
              <a:t>Testing other models</a:t>
            </a:r>
            <a:endParaRPr/>
          </a:p>
        </p:txBody>
      </p:sp>
      <p:sp>
        <p:nvSpPr>
          <p:cNvPr id="1035" name="Google Shape;1035;p103"/>
          <p:cNvSpPr txBox="1">
            <a:spLocks noGrp="1"/>
          </p:cNvSpPr>
          <p:nvPr>
            <p:ph type="body" idx="1"/>
          </p:nvPr>
        </p:nvSpPr>
        <p:spPr>
          <a:xfrm>
            <a:off x="474975" y="973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de"/>
              <a:t>Model Arousal</a:t>
            </a:r>
            <a:endParaRPr/>
          </a:p>
        </p:txBody>
      </p:sp>
      <p:sp>
        <p:nvSpPr>
          <p:cNvPr id="1036" name="Google Shape;1036;p103"/>
          <p:cNvSpPr txBox="1"/>
          <p:nvPr/>
        </p:nvSpPr>
        <p:spPr>
          <a:xfrm>
            <a:off x="6380525" y="89950"/>
            <a:ext cx="22209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AK significant after regressing model Arousal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250" y="1720175"/>
            <a:ext cx="3467349" cy="24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9451" y="2010863"/>
            <a:ext cx="2140300" cy="15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03"/>
          <p:cNvPicPr preferRelativeResize="0"/>
          <p:nvPr/>
        </p:nvPicPr>
        <p:blipFill rotWithShape="1">
          <a:blip r:embed="rId5">
            <a:alphaModFix/>
          </a:blip>
          <a:srcRect r="49166"/>
          <a:stretch/>
        </p:blipFill>
        <p:spPr>
          <a:xfrm>
            <a:off x="6380524" y="1391450"/>
            <a:ext cx="1969649" cy="276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2491</Words>
  <Application>Microsoft Office PowerPoint</Application>
  <PresentationFormat>On-screen Show (16:9)</PresentationFormat>
  <Paragraphs>340</Paragraphs>
  <Slides>91</Slides>
  <Notes>88</Notes>
  <HiddenSlides>18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Arial</vt:lpstr>
      <vt:lpstr>Noto Sans Symbols</vt:lpstr>
      <vt:lpstr>Times New Roman</vt:lpstr>
      <vt:lpstr>Simple Light</vt:lpstr>
      <vt:lpstr>Revisiting the Correspondence  between affective experience and psychophysiological reactivity</vt:lpstr>
      <vt:lpstr>PowerPoint Presentation</vt:lpstr>
      <vt:lpstr>PowerPoint Presentation</vt:lpstr>
      <vt:lpstr>PowerPoint Presentation</vt:lpstr>
      <vt:lpstr>PowerPoint Presentation</vt:lpstr>
      <vt:lpstr>Physiological reactivity and psychological constructs</vt:lpstr>
      <vt:lpstr>PowerPoint Presentation</vt:lpstr>
      <vt:lpstr>RSA as a distance metric: two models</vt:lpstr>
      <vt:lpstr>Research Questions</vt:lpstr>
      <vt:lpstr>Data, Tasks, and Models </vt:lpstr>
      <vt:lpstr> Skin Conductance Response as a correlate of arousal  </vt:lpstr>
      <vt:lpstr>Initial Question:  Is there an association between SCR vector (slope) or amplitudes?</vt:lpstr>
      <vt:lpstr>Passive Picture Viewing Task</vt:lpstr>
      <vt:lpstr>Passive Sound Listening Task</vt:lpstr>
      <vt:lpstr>Imagery Task</vt:lpstr>
      <vt:lpstr>Initial Question:  Is there an association between SCR vector (slope) or amplitudes?</vt:lpstr>
      <vt:lpstr>Comparison across data sets and tasks</vt:lpstr>
      <vt:lpstr>Research Questions</vt:lpstr>
      <vt:lpstr>2. Which Model of Arousal (rating) shows a stronger correspondence with RSMs of SCR?</vt:lpstr>
      <vt:lpstr>Comparison between RSMs of SCR and NN and invAK  Data: Koppold et al., 2023</vt:lpstr>
      <vt:lpstr>Regression NN and invAK Models: Data Koppold et al., 2023 </vt:lpstr>
      <vt:lpstr>Does the invAK model predict SCR beyond other models?</vt:lpstr>
      <vt:lpstr>the invAK model is related to the SCR response pattern beyond other models (data Koppold et al., 2023) </vt:lpstr>
      <vt:lpstr>Is this result replicable with the data from Ventura-Bort et al., 2022?</vt:lpstr>
      <vt:lpstr>Comparison between RSMs of SCR and NN and invAK Model: (task picture viewing, PPV)</vt:lpstr>
      <vt:lpstr>Regression NN and invAK Models:  (task Passive Picture Viewing, PPV)</vt:lpstr>
      <vt:lpstr>the invAK model is related to the SCR response pattern beyond other models (task Passive Picture Viewing, PPV)</vt:lpstr>
      <vt:lpstr>Is this result replicable with the data from Ventura-Bort et al., 2022?</vt:lpstr>
      <vt:lpstr>How is it in the other Tasks of Ventura-Bort et al., 2022?</vt:lpstr>
      <vt:lpstr>Comparison between RSMs of SCR and NN and invAK Model: PSL</vt:lpstr>
      <vt:lpstr>Regression NN and invAK Models: PSL </vt:lpstr>
      <vt:lpstr>the invAK model is related to the SCR response pattern beyond other models. PSL </vt:lpstr>
      <vt:lpstr>How is it in the other Tasks of Ventura-Bort et al., 2022?</vt:lpstr>
      <vt:lpstr>Comparison between RSMs of SCR and NN and invAK Model: Imagery</vt:lpstr>
      <vt:lpstr>Regression NN and invAK Models: Imagery </vt:lpstr>
      <vt:lpstr>the invAK model is related to the SCR response pattern beyond other models. imagery </vt:lpstr>
      <vt:lpstr>Summary SCR</vt:lpstr>
      <vt:lpstr>Research Questions</vt:lpstr>
      <vt:lpstr>Comparison between RSMs of STR and NN and AK Model: data Koppold et al., 2023</vt:lpstr>
      <vt:lpstr>Regression NN and AK Models: Passive Picture Viewing  data Koppold et al., 2023</vt:lpstr>
      <vt:lpstr>the AK model is related to STR response pattern beyond other models data Koppold et al., 2023</vt:lpstr>
      <vt:lpstr>Is this result replicable with the data from Ventura-Bort et al., 2022?</vt:lpstr>
      <vt:lpstr>Summary of Startle</vt:lpstr>
      <vt:lpstr>Comparison across data sets and tasks</vt:lpstr>
      <vt:lpstr>Comparison between RSMs of STR and NN and AK Model: (PPV)</vt:lpstr>
      <vt:lpstr>Regression NN and AK Models: Passive Picture Viewing (PPV)</vt:lpstr>
      <vt:lpstr>the AK model is NOT related to STR response pattern beyond other models </vt:lpstr>
      <vt:lpstr>Comparison between RSMs of STR and NN and AK Model: (PSL)</vt:lpstr>
      <vt:lpstr>Regression NN and AK Models: Passive Sound Listening (PSL)</vt:lpstr>
      <vt:lpstr>the AK model is  related to STR response pattern beyond other models  </vt:lpstr>
      <vt:lpstr>Comparison between RSMs of STR and NN and AK Model: Imagery</vt:lpstr>
      <vt:lpstr>Regression NN and AK Models: Imagery</vt:lpstr>
      <vt:lpstr>the AK model is NOT related to STR response pattern beyond other models  </vt:lpstr>
      <vt:lpstr>Every exciting events is different... and every unpleasant too!</vt:lpstr>
      <vt:lpstr>*** END</vt:lpstr>
      <vt:lpstr>PowerPoint Presentation</vt:lpstr>
      <vt:lpstr>Comparison between RSMs of SCR and NN and invAK Model: Passive Picture Viewing (PPV)</vt:lpstr>
      <vt:lpstr>Testing other models</vt:lpstr>
      <vt:lpstr>Testing other models</vt:lpstr>
      <vt:lpstr>Testing other models</vt:lpstr>
      <vt:lpstr>Testing other models</vt:lpstr>
      <vt:lpstr>PowerPoint Presentation</vt:lpstr>
      <vt:lpstr>Comparison between RSMs of SCR and NN and invAK Model: Koppold et al., 2023</vt:lpstr>
      <vt:lpstr>Testing other models Koppold et al., 2023 </vt:lpstr>
      <vt:lpstr>Testing other models Koppold et al., 2023 </vt:lpstr>
      <vt:lpstr>Testing other models Koppold et al., 2023 </vt:lpstr>
      <vt:lpstr>Comparison between RSMs of SCR and NN and invAK Model: PSL</vt:lpstr>
      <vt:lpstr>Testing other models PSL</vt:lpstr>
      <vt:lpstr>Testing other models PSL </vt:lpstr>
      <vt:lpstr>Testing other models PSL </vt:lpstr>
      <vt:lpstr>Testing other models PSL </vt:lpstr>
      <vt:lpstr>Regression NN and invAK Models: Imagery </vt:lpstr>
      <vt:lpstr>Testing other models Imagery </vt:lpstr>
      <vt:lpstr>Testing other models Imagery </vt:lpstr>
      <vt:lpstr>Testing other models Imagery </vt:lpstr>
      <vt:lpstr>PowerPoint Presentation</vt:lpstr>
      <vt:lpstr>PowerPoint Presentation</vt:lpstr>
      <vt:lpstr>Testing other models</vt:lpstr>
      <vt:lpstr>Testing other models</vt:lpstr>
      <vt:lpstr>Testing other models</vt:lpstr>
      <vt:lpstr>Testing other models</vt:lpstr>
      <vt:lpstr>PowerPoint Presentation</vt:lpstr>
      <vt:lpstr>Testing other models</vt:lpstr>
      <vt:lpstr>Testing other models</vt:lpstr>
      <vt:lpstr>Testing other models</vt:lpstr>
      <vt:lpstr>Testing other models</vt:lpstr>
      <vt:lpstr>PowerPoint Presentation</vt:lpstr>
      <vt:lpstr>Testing other models</vt:lpstr>
      <vt:lpstr>Testing other models</vt:lpstr>
      <vt:lpstr>Testing other models</vt:lpstr>
      <vt:lpstr>Testing other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Revisiting the Correspondence  between affective experience and psychophysiological reactivity</dc:title>
  <dc:creator>Carlos Ventura</dc:creator>
  <cp:lastModifiedBy>Carlos Ventura-Bort</cp:lastModifiedBy>
  <cp:revision>2</cp:revision>
  <dcterms:modified xsi:type="dcterms:W3CDTF">2023-09-18T11:02:35Z</dcterms:modified>
</cp:coreProperties>
</file>